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7"/>
  </p:notesMasterIdLst>
  <p:handoutMasterIdLst>
    <p:handoutMasterId r:id="rId38"/>
  </p:handoutMasterIdLst>
  <p:sldIdLst>
    <p:sldId id="339" r:id="rId3"/>
    <p:sldId id="361" r:id="rId4"/>
    <p:sldId id="744" r:id="rId5"/>
    <p:sldId id="750" r:id="rId6"/>
    <p:sldId id="259" r:id="rId7"/>
    <p:sldId id="749" r:id="rId8"/>
    <p:sldId id="748" r:id="rId9"/>
    <p:sldId id="756" r:id="rId10"/>
    <p:sldId id="880" r:id="rId11"/>
    <p:sldId id="879" r:id="rId12"/>
    <p:sldId id="350" r:id="rId13"/>
    <p:sldId id="753" r:id="rId14"/>
    <p:sldId id="759" r:id="rId15"/>
    <p:sldId id="868" r:id="rId16"/>
    <p:sldId id="869" r:id="rId17"/>
    <p:sldId id="871" r:id="rId18"/>
    <p:sldId id="876" r:id="rId19"/>
    <p:sldId id="870" r:id="rId20"/>
    <p:sldId id="872" r:id="rId21"/>
    <p:sldId id="760" r:id="rId22"/>
    <p:sldId id="761" r:id="rId23"/>
    <p:sldId id="881" r:id="rId24"/>
    <p:sldId id="859" r:id="rId25"/>
    <p:sldId id="860" r:id="rId26"/>
    <p:sldId id="861" r:id="rId27"/>
    <p:sldId id="865" r:id="rId28"/>
    <p:sldId id="873" r:id="rId29"/>
    <p:sldId id="874" r:id="rId30"/>
    <p:sldId id="856" r:id="rId31"/>
    <p:sldId id="877" r:id="rId32"/>
    <p:sldId id="878" r:id="rId33"/>
    <p:sldId id="762" r:id="rId34"/>
    <p:sldId id="763" r:id="rId35"/>
    <p:sldId id="816"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11" clrIdx="2"/>
  <p:cmAuthor id="4" name="Klote, Mary (Molly)" initials="KM(" lastIdx="3" clrIdx="3">
    <p:extLst>
      <p:ext uri="{19B8F6BF-5375-455C-9EA6-DF929625EA0E}">
        <p15:presenceInfo xmlns:p15="http://schemas.microsoft.com/office/powerpoint/2012/main" userId="S::Mary.Klote@va.gov::8937adf4-f987-4207-b508-6e557bf13f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8921" autoAdjust="0"/>
  </p:normalViewPr>
  <p:slideViewPr>
    <p:cSldViewPr>
      <p:cViewPr varScale="1">
        <p:scale>
          <a:sx n="90" d="100"/>
          <a:sy n="90" d="100"/>
        </p:scale>
        <p:origin x="2172" y="84"/>
      </p:cViewPr>
      <p:guideLst>
        <p:guide orient="horz" pos="2160"/>
        <p:guide pos="2880"/>
      </p:guideLst>
    </p:cSldViewPr>
  </p:slideViewPr>
  <p:outlineViewPr>
    <p:cViewPr>
      <p:scale>
        <a:sx n="33" d="100"/>
        <a:sy n="33" d="100"/>
      </p:scale>
      <p:origin x="0" y="-12996"/>
    </p:cViewPr>
  </p:outlineViewPr>
  <p:notesTextViewPr>
    <p:cViewPr>
      <p:scale>
        <a:sx n="3" d="2"/>
        <a:sy n="3" d="2"/>
      </p:scale>
      <p:origin x="0" y="0"/>
    </p:cViewPr>
  </p:notesTextViewPr>
  <p:sorterViewPr>
    <p:cViewPr varScale="1">
      <p:scale>
        <a:sx n="1" d="1"/>
        <a:sy n="1" d="1"/>
      </p:scale>
      <p:origin x="0" y="0"/>
    </p:cViewPr>
  </p:sorterViewPr>
  <p:notesViewPr>
    <p:cSldViewPr>
      <p:cViewPr>
        <p:scale>
          <a:sx n="55" d="100"/>
          <a:sy n="55" d="100"/>
        </p:scale>
        <p:origin x="2880"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94686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5FB82C6C-AB17-435A-926B-103390F1B03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90569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Tree>
    <p:extLst>
      <p:ext uri="{BB962C8B-B14F-4D97-AF65-F5344CB8AC3E}">
        <p14:creationId xmlns:p14="http://schemas.microsoft.com/office/powerpoint/2010/main" val="129167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306762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Tree>
    <p:extLst>
      <p:ext uri="{BB962C8B-B14F-4D97-AF65-F5344CB8AC3E}">
        <p14:creationId xmlns:p14="http://schemas.microsoft.com/office/powerpoint/2010/main" val="201927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
        <p:nvSpPr>
          <p:cNvPr id="6" name="Notes Placeholder 5">
            <a:extLst>
              <a:ext uri="{FF2B5EF4-FFF2-40B4-BE49-F238E27FC236}">
                <a16:creationId xmlns:a16="http://schemas.microsoft.com/office/drawing/2014/main" id="{D4DE8086-5CF8-438E-90D5-30539D363CD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583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403216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225686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
        <p:nvSpPr>
          <p:cNvPr id="6" name="Notes Placeholder 5">
            <a:extLst>
              <a:ext uri="{FF2B5EF4-FFF2-40B4-BE49-F238E27FC236}">
                <a16:creationId xmlns:a16="http://schemas.microsoft.com/office/drawing/2014/main" id="{F932F2CE-7B85-44C2-B4FF-F22E26DFC2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1997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Tree>
    <p:extLst>
      <p:ext uri="{BB962C8B-B14F-4D97-AF65-F5344CB8AC3E}">
        <p14:creationId xmlns:p14="http://schemas.microsoft.com/office/powerpoint/2010/main" val="219296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a:t>
            </a:fld>
            <a:endParaRPr lang="en-US" dirty="0"/>
          </a:p>
        </p:txBody>
      </p:sp>
    </p:spTree>
    <p:extLst>
      <p:ext uri="{BB962C8B-B14F-4D97-AF65-F5344CB8AC3E}">
        <p14:creationId xmlns:p14="http://schemas.microsoft.com/office/powerpoint/2010/main" val="72368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249775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Tree>
    <p:extLst>
      <p:ext uri="{BB962C8B-B14F-4D97-AF65-F5344CB8AC3E}">
        <p14:creationId xmlns:p14="http://schemas.microsoft.com/office/powerpoint/2010/main" val="356619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Tree>
    <p:extLst>
      <p:ext uri="{BB962C8B-B14F-4D97-AF65-F5344CB8AC3E}">
        <p14:creationId xmlns:p14="http://schemas.microsoft.com/office/powerpoint/2010/main" val="180995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346148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4038426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2862271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26</a:t>
            </a:fld>
            <a:endParaRPr lang="en-US" dirty="0"/>
          </a:p>
        </p:txBody>
      </p:sp>
    </p:spTree>
    <p:extLst>
      <p:ext uri="{BB962C8B-B14F-4D97-AF65-F5344CB8AC3E}">
        <p14:creationId xmlns:p14="http://schemas.microsoft.com/office/powerpoint/2010/main" val="156174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Tree>
    <p:extLst>
      <p:ext uri="{BB962C8B-B14F-4D97-AF65-F5344CB8AC3E}">
        <p14:creationId xmlns:p14="http://schemas.microsoft.com/office/powerpoint/2010/main" val="574039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28</a:t>
            </a:fld>
            <a:endParaRPr lang="en-US" dirty="0"/>
          </a:p>
        </p:txBody>
      </p:sp>
    </p:spTree>
    <p:extLst>
      <p:ext uri="{BB962C8B-B14F-4D97-AF65-F5344CB8AC3E}">
        <p14:creationId xmlns:p14="http://schemas.microsoft.com/office/powerpoint/2010/main" val="392666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29</a:t>
            </a:fld>
            <a:endParaRPr lang="en-US" dirty="0"/>
          </a:p>
        </p:txBody>
      </p:sp>
    </p:spTree>
    <p:extLst>
      <p:ext uri="{BB962C8B-B14F-4D97-AF65-F5344CB8AC3E}">
        <p14:creationId xmlns:p14="http://schemas.microsoft.com/office/powerpoint/2010/main" val="393537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Tree>
    <p:extLst>
      <p:ext uri="{BB962C8B-B14F-4D97-AF65-F5344CB8AC3E}">
        <p14:creationId xmlns:p14="http://schemas.microsoft.com/office/powerpoint/2010/main" val="2750575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30</a:t>
            </a:fld>
            <a:endParaRPr lang="en-US" dirty="0"/>
          </a:p>
        </p:txBody>
      </p:sp>
    </p:spTree>
    <p:extLst>
      <p:ext uri="{BB962C8B-B14F-4D97-AF65-F5344CB8AC3E}">
        <p14:creationId xmlns:p14="http://schemas.microsoft.com/office/powerpoint/2010/main" val="492823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31</a:t>
            </a:fld>
            <a:endParaRPr lang="en-US" dirty="0"/>
          </a:p>
        </p:txBody>
      </p:sp>
    </p:spTree>
    <p:extLst>
      <p:ext uri="{BB962C8B-B14F-4D97-AF65-F5344CB8AC3E}">
        <p14:creationId xmlns:p14="http://schemas.microsoft.com/office/powerpoint/2010/main" val="464100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32</a:t>
            </a:fld>
            <a:endParaRPr lang="en-US" dirty="0"/>
          </a:p>
        </p:txBody>
      </p:sp>
    </p:spTree>
    <p:extLst>
      <p:ext uri="{BB962C8B-B14F-4D97-AF65-F5344CB8AC3E}">
        <p14:creationId xmlns:p14="http://schemas.microsoft.com/office/powerpoint/2010/main" val="428909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34</a:t>
            </a:fld>
            <a:endParaRPr lang="en-US" dirty="0"/>
          </a:p>
        </p:txBody>
      </p:sp>
    </p:spTree>
    <p:extLst>
      <p:ext uri="{BB962C8B-B14F-4D97-AF65-F5344CB8AC3E}">
        <p14:creationId xmlns:p14="http://schemas.microsoft.com/office/powerpoint/2010/main" val="383278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18701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7FE6CFDB-B0A2-477E-9C73-4EC2DE3554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409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Tree>
    <p:extLst>
      <p:ext uri="{BB962C8B-B14F-4D97-AF65-F5344CB8AC3E}">
        <p14:creationId xmlns:p14="http://schemas.microsoft.com/office/powerpoint/2010/main" val="255018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Tree>
    <p:extLst>
      <p:ext uri="{BB962C8B-B14F-4D97-AF65-F5344CB8AC3E}">
        <p14:creationId xmlns:p14="http://schemas.microsoft.com/office/powerpoint/2010/main" val="177130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122149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1847071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FFF8-1D50-4F42-93F5-1C7A4EA23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4A299-0BE5-43C5-91CA-4D8689B39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4B579-3E39-4260-A46F-A0107D2FBBD0}"/>
              </a:ext>
            </a:extLst>
          </p:cNvPr>
          <p:cNvSpPr>
            <a:spLocks noGrp="1"/>
          </p:cNvSpPr>
          <p:nvPr>
            <p:ph type="dt" sz="half" idx="10"/>
          </p:nvPr>
        </p:nvSpPr>
        <p:spPr/>
        <p:txBody>
          <a:bodyPr/>
          <a:lstStyle/>
          <a:p>
            <a:fld id="{EFA05A3A-01B3-4BF1-B0FF-89DD4C865A76}" type="datetime1">
              <a:rPr lang="en-US" smtClean="0"/>
              <a:t>10/23/2020</a:t>
            </a:fld>
            <a:endParaRPr lang="en-US"/>
          </a:p>
        </p:txBody>
      </p:sp>
      <p:sp>
        <p:nvSpPr>
          <p:cNvPr id="5" name="Footer Placeholder 4">
            <a:extLst>
              <a:ext uri="{FF2B5EF4-FFF2-40B4-BE49-F238E27FC236}">
                <a16:creationId xmlns:a16="http://schemas.microsoft.com/office/drawing/2014/main" id="{C2E11017-6CBB-416E-9BE2-5ABDF4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DB5D7-11FE-489E-BFB3-06D799B297A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1634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E8A3-0B55-4236-8A4D-259D1AF64A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47B8B8-65ED-460B-8828-6B0F85F8B5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26DDC-74CB-4CA1-AA1A-F4338C00EB13}"/>
              </a:ext>
            </a:extLst>
          </p:cNvPr>
          <p:cNvSpPr>
            <a:spLocks noGrp="1"/>
          </p:cNvSpPr>
          <p:nvPr>
            <p:ph type="dt" sz="half" idx="10"/>
          </p:nvPr>
        </p:nvSpPr>
        <p:spPr/>
        <p:txBody>
          <a:bodyPr/>
          <a:lstStyle/>
          <a:p>
            <a:fld id="{392C8D23-F2B6-4EA1-B40D-2719715B94BA}" type="datetime1">
              <a:rPr lang="en-US" smtClean="0"/>
              <a:t>10/23/2020</a:t>
            </a:fld>
            <a:endParaRPr lang="en-US"/>
          </a:p>
        </p:txBody>
      </p:sp>
      <p:sp>
        <p:nvSpPr>
          <p:cNvPr id="5" name="Footer Placeholder 4">
            <a:extLst>
              <a:ext uri="{FF2B5EF4-FFF2-40B4-BE49-F238E27FC236}">
                <a16:creationId xmlns:a16="http://schemas.microsoft.com/office/drawing/2014/main" id="{F5C8F2F7-1976-4A60-9405-F7E8B5759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E6DA8-0774-4A38-ADF0-6DF0FE1E0C57}"/>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4705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69F5-C71E-453C-BF56-5887B46D3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D1B89-0C3B-4C7E-86EA-9EB3D159C14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5D92A-AF3D-4B29-9CDF-33C42D5F2E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34114-0FBF-4D90-B13A-E426254A6259}"/>
              </a:ext>
            </a:extLst>
          </p:cNvPr>
          <p:cNvSpPr>
            <a:spLocks noGrp="1"/>
          </p:cNvSpPr>
          <p:nvPr>
            <p:ph type="dt" sz="half" idx="10"/>
          </p:nvPr>
        </p:nvSpPr>
        <p:spPr/>
        <p:txBody>
          <a:bodyPr/>
          <a:lstStyle/>
          <a:p>
            <a:fld id="{3ECFAD70-717D-4E7D-8A56-0BB4F35EA7E4}" type="datetime1">
              <a:rPr lang="en-US" smtClean="0"/>
              <a:t>10/23/2020</a:t>
            </a:fld>
            <a:endParaRPr lang="en-US"/>
          </a:p>
        </p:txBody>
      </p:sp>
      <p:sp>
        <p:nvSpPr>
          <p:cNvPr id="6" name="Footer Placeholder 5">
            <a:extLst>
              <a:ext uri="{FF2B5EF4-FFF2-40B4-BE49-F238E27FC236}">
                <a16:creationId xmlns:a16="http://schemas.microsoft.com/office/drawing/2014/main" id="{5A46BE5B-958A-4BAC-81D9-71484E489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99BDF-4CEF-4A57-9B21-C43D6999F64E}"/>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26081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E7F5-E891-4DE9-8072-A520C61F11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56938-0798-4DAF-8CF0-84DAC3BDBE7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581BE-20CF-47CD-95A1-D9BE5819BD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FB1FD-E982-4F32-B5DB-F9726AC739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04D72-61E4-449A-8A1B-BF60D56B2F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62C63-E104-41EC-B371-E23E34385ED9}"/>
              </a:ext>
            </a:extLst>
          </p:cNvPr>
          <p:cNvSpPr>
            <a:spLocks noGrp="1"/>
          </p:cNvSpPr>
          <p:nvPr>
            <p:ph type="dt" sz="half" idx="10"/>
          </p:nvPr>
        </p:nvSpPr>
        <p:spPr/>
        <p:txBody>
          <a:bodyPr/>
          <a:lstStyle/>
          <a:p>
            <a:fld id="{807F0A55-A482-42B5-BC73-68433B86F4B0}" type="datetime1">
              <a:rPr lang="en-US" smtClean="0"/>
              <a:t>10/23/2020</a:t>
            </a:fld>
            <a:endParaRPr lang="en-US"/>
          </a:p>
        </p:txBody>
      </p:sp>
      <p:sp>
        <p:nvSpPr>
          <p:cNvPr id="8" name="Footer Placeholder 7">
            <a:extLst>
              <a:ext uri="{FF2B5EF4-FFF2-40B4-BE49-F238E27FC236}">
                <a16:creationId xmlns:a16="http://schemas.microsoft.com/office/drawing/2014/main" id="{44D3C39B-A17B-4E2D-85E8-FCE49CB13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6C1BD-A7F6-4EB7-BDD5-8E4DBCE78011}"/>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78447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6F71-7D27-4F6A-AB10-A8EFD87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CD9C6-164A-421F-AD31-CCC2969433DA}"/>
              </a:ext>
            </a:extLst>
          </p:cNvPr>
          <p:cNvSpPr>
            <a:spLocks noGrp="1"/>
          </p:cNvSpPr>
          <p:nvPr>
            <p:ph type="dt" sz="half" idx="10"/>
          </p:nvPr>
        </p:nvSpPr>
        <p:spPr/>
        <p:txBody>
          <a:bodyPr/>
          <a:lstStyle/>
          <a:p>
            <a:fld id="{DB9FC98B-3080-4DA4-84C9-D1E17CFDC54F}" type="datetime1">
              <a:rPr lang="en-US" smtClean="0"/>
              <a:t>10/23/2020</a:t>
            </a:fld>
            <a:endParaRPr lang="en-US"/>
          </a:p>
        </p:txBody>
      </p:sp>
      <p:sp>
        <p:nvSpPr>
          <p:cNvPr id="4" name="Footer Placeholder 3">
            <a:extLst>
              <a:ext uri="{FF2B5EF4-FFF2-40B4-BE49-F238E27FC236}">
                <a16:creationId xmlns:a16="http://schemas.microsoft.com/office/drawing/2014/main" id="{E26C00ED-4398-48D4-96F0-DE8750A34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55E09B-761F-46FB-8AC0-1381DC1C7C8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12273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72EBF-9B9A-4E6D-8E45-3D7C4BB38136}"/>
              </a:ext>
            </a:extLst>
          </p:cNvPr>
          <p:cNvSpPr>
            <a:spLocks noGrp="1"/>
          </p:cNvSpPr>
          <p:nvPr>
            <p:ph type="dt" sz="half" idx="10"/>
          </p:nvPr>
        </p:nvSpPr>
        <p:spPr/>
        <p:txBody>
          <a:bodyPr/>
          <a:lstStyle/>
          <a:p>
            <a:fld id="{00944B75-54F1-4F0B-A620-2B38A97DBA07}" type="datetime1">
              <a:rPr lang="en-US" smtClean="0"/>
              <a:t>10/23/2020</a:t>
            </a:fld>
            <a:endParaRPr lang="en-US"/>
          </a:p>
        </p:txBody>
      </p:sp>
      <p:sp>
        <p:nvSpPr>
          <p:cNvPr id="3" name="Footer Placeholder 2">
            <a:extLst>
              <a:ext uri="{FF2B5EF4-FFF2-40B4-BE49-F238E27FC236}">
                <a16:creationId xmlns:a16="http://schemas.microsoft.com/office/drawing/2014/main" id="{315EB198-C0C8-458E-A005-1C2583123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94456-A3AF-4810-A479-C9050B49DFE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690847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B83B-B7FA-493D-B7CD-2958A0C7F9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6E9CB7-9245-46A8-A946-F0BFDD8807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328F5-A525-4957-8983-6852AD0F0E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E3100-FC5F-4F45-9B87-587A758EF45A}"/>
              </a:ext>
            </a:extLst>
          </p:cNvPr>
          <p:cNvSpPr>
            <a:spLocks noGrp="1"/>
          </p:cNvSpPr>
          <p:nvPr>
            <p:ph type="dt" sz="half" idx="10"/>
          </p:nvPr>
        </p:nvSpPr>
        <p:spPr/>
        <p:txBody>
          <a:bodyPr/>
          <a:lstStyle/>
          <a:p>
            <a:fld id="{923CC942-18D1-47B6-8F81-E2FBE0370710}" type="datetime1">
              <a:rPr lang="en-US" smtClean="0"/>
              <a:t>10/23/2020</a:t>
            </a:fld>
            <a:endParaRPr lang="en-US"/>
          </a:p>
        </p:txBody>
      </p:sp>
      <p:sp>
        <p:nvSpPr>
          <p:cNvPr id="6" name="Footer Placeholder 5">
            <a:extLst>
              <a:ext uri="{FF2B5EF4-FFF2-40B4-BE49-F238E27FC236}">
                <a16:creationId xmlns:a16="http://schemas.microsoft.com/office/drawing/2014/main" id="{52676C77-C7E4-4202-AA32-DFB69D54E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E5AD4-26E0-448B-AD48-7DB344C6E4A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48390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2B03-750C-4E03-AFCC-D5D5C84F29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8E7802-86AE-4E6B-B11E-1A65E0A3D3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2DCE42-1FC0-4AA6-9A8B-9FF0ADCA5A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3DCF3C-C7A1-4B40-AD07-039A7900FDE2}"/>
              </a:ext>
            </a:extLst>
          </p:cNvPr>
          <p:cNvSpPr>
            <a:spLocks noGrp="1"/>
          </p:cNvSpPr>
          <p:nvPr>
            <p:ph type="dt" sz="half" idx="10"/>
          </p:nvPr>
        </p:nvSpPr>
        <p:spPr/>
        <p:txBody>
          <a:bodyPr/>
          <a:lstStyle/>
          <a:p>
            <a:fld id="{FB3750A9-1E79-4D01-9AF3-4C81DF918938}" type="datetime1">
              <a:rPr lang="en-US" smtClean="0"/>
              <a:t>10/23/2020</a:t>
            </a:fld>
            <a:endParaRPr lang="en-US"/>
          </a:p>
        </p:txBody>
      </p:sp>
      <p:sp>
        <p:nvSpPr>
          <p:cNvPr id="6" name="Footer Placeholder 5">
            <a:extLst>
              <a:ext uri="{FF2B5EF4-FFF2-40B4-BE49-F238E27FC236}">
                <a16:creationId xmlns:a16="http://schemas.microsoft.com/office/drawing/2014/main" id="{B85A65F5-24A8-4D71-94C1-07CC073FF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D0DCE-4D93-4127-A949-9B07FD9663E6}"/>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79848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71B7-1B9C-4530-88D4-C59216D85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57F6E-D1FD-4D95-BD81-B5CE8D5CA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02F81-FA72-4AE6-B366-D472DDC78ACD}"/>
              </a:ext>
            </a:extLst>
          </p:cNvPr>
          <p:cNvSpPr>
            <a:spLocks noGrp="1"/>
          </p:cNvSpPr>
          <p:nvPr>
            <p:ph type="dt" sz="half" idx="10"/>
          </p:nvPr>
        </p:nvSpPr>
        <p:spPr/>
        <p:txBody>
          <a:bodyPr/>
          <a:lstStyle/>
          <a:p>
            <a:fld id="{90241842-A2FF-45A7-BE85-154CECE9EA6B}" type="datetime1">
              <a:rPr lang="en-US" smtClean="0"/>
              <a:t>10/23/2020</a:t>
            </a:fld>
            <a:endParaRPr lang="en-US"/>
          </a:p>
        </p:txBody>
      </p:sp>
      <p:sp>
        <p:nvSpPr>
          <p:cNvPr id="5" name="Footer Placeholder 4">
            <a:extLst>
              <a:ext uri="{FF2B5EF4-FFF2-40B4-BE49-F238E27FC236}">
                <a16:creationId xmlns:a16="http://schemas.microsoft.com/office/drawing/2014/main" id="{9670896C-4EA6-45AF-A362-CE2240E79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6BC0-B7C4-4F81-9F63-E2F33B03714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82684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10D64-42B5-4EDA-AC2B-B1026D3BFE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5DF44-3F2B-4EB0-99D4-5412D3A7F77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AF4D6-20E2-4D1B-A6CF-9E8EFB2D6362}"/>
              </a:ext>
            </a:extLst>
          </p:cNvPr>
          <p:cNvSpPr>
            <a:spLocks noGrp="1"/>
          </p:cNvSpPr>
          <p:nvPr>
            <p:ph type="dt" sz="half" idx="10"/>
          </p:nvPr>
        </p:nvSpPr>
        <p:spPr/>
        <p:txBody>
          <a:bodyPr/>
          <a:lstStyle/>
          <a:p>
            <a:fld id="{85DC8E3E-255A-40C0-B86E-91DE27A1087D}" type="datetime1">
              <a:rPr lang="en-US" smtClean="0"/>
              <a:t>10/23/2020</a:t>
            </a:fld>
            <a:endParaRPr lang="en-US"/>
          </a:p>
        </p:txBody>
      </p:sp>
      <p:sp>
        <p:nvSpPr>
          <p:cNvPr id="5" name="Footer Placeholder 4">
            <a:extLst>
              <a:ext uri="{FF2B5EF4-FFF2-40B4-BE49-F238E27FC236}">
                <a16:creationId xmlns:a16="http://schemas.microsoft.com/office/drawing/2014/main" id="{E2F5E90A-9E38-4775-8E9F-C4AF33B57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0E362-9AF3-4100-A48E-19311CAB232D}"/>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28636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065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CF30-4A3C-4F86-82EA-EEC613BE2A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20F95F-4C70-4269-B583-94DAD6FA8D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F416E-0934-43F3-8975-2929D5ED7F8F}"/>
              </a:ext>
            </a:extLst>
          </p:cNvPr>
          <p:cNvSpPr>
            <a:spLocks noGrp="1"/>
          </p:cNvSpPr>
          <p:nvPr>
            <p:ph type="dt" sz="half" idx="10"/>
          </p:nvPr>
        </p:nvSpPr>
        <p:spPr/>
        <p:txBody>
          <a:bodyPr/>
          <a:lstStyle/>
          <a:p>
            <a:fld id="{5A36231C-699F-49B6-8568-C2277C8BDA27}" type="datetime1">
              <a:rPr lang="en-US" smtClean="0"/>
              <a:t>10/23/2020</a:t>
            </a:fld>
            <a:endParaRPr lang="en-US"/>
          </a:p>
        </p:txBody>
      </p:sp>
      <p:sp>
        <p:nvSpPr>
          <p:cNvPr id="5" name="Footer Placeholder 4">
            <a:extLst>
              <a:ext uri="{FF2B5EF4-FFF2-40B4-BE49-F238E27FC236}">
                <a16:creationId xmlns:a16="http://schemas.microsoft.com/office/drawing/2014/main" id="{D4D99F5F-C777-41FD-A350-B134C64AD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F2660-2A19-4F23-BCAC-A2BB094524CB}"/>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411045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1"/>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0" r:id="rId8"/>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AA7E0-E3CB-4C32-875A-8D043B9EA6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0D130-137E-4CBF-9441-94AEC883F5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C5717-5FA7-4FC5-9036-DF0C2636A7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FA624-8311-4895-9D3C-232AF6F4DE5D}" type="datetime1">
              <a:rPr lang="en-US" smtClean="0"/>
              <a:t>10/23/2020</a:t>
            </a:fld>
            <a:endParaRPr lang="en-US"/>
          </a:p>
        </p:txBody>
      </p:sp>
      <p:sp>
        <p:nvSpPr>
          <p:cNvPr id="5" name="Footer Placeholder 4">
            <a:extLst>
              <a:ext uri="{FF2B5EF4-FFF2-40B4-BE49-F238E27FC236}">
                <a16:creationId xmlns:a16="http://schemas.microsoft.com/office/drawing/2014/main" id="{D6F5714B-33FD-432E-83CF-C83A885D8F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66016-977D-4688-9492-2385D559D7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4AF51A-89D4-4CA9-B3EC-70151C00A104}" type="slidenum">
              <a:rPr lang="en-US" smtClean="0"/>
              <a:t>‹#›</a:t>
            </a:fld>
            <a:endParaRPr lang="en-US"/>
          </a:p>
        </p:txBody>
      </p:sp>
    </p:spTree>
    <p:extLst>
      <p:ext uri="{BB962C8B-B14F-4D97-AF65-F5344CB8AC3E}">
        <p14:creationId xmlns:p14="http://schemas.microsoft.com/office/powerpoint/2010/main" val="11797519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gov/health-care/health-needs-conditions/mental-healt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va.gov/programs/orppe/policy/faq/VHA-Directive-1200-01-faq.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scisgeorgeanyfantis.wordpres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aul-barford.blogspot.com/2012/04/coiney-misunderstanding-about-uk-export.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research.va.gov/resources/policies/human_research.cf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va.gov/programs/orppe/policy/draft/default.cf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vhacoordregulatory@va.gov" TargetMode="External"/><Relationship Id="rId4" Type="http://schemas.openxmlformats.org/officeDocument/2006/relationships/hyperlink" Target="https://www.research.va.gov/programs/orppe/education/tools.cf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search.va.gov/programs/orppe/policy/faq.cfm" TargetMode="External"/><Relationship Id="rId3" Type="http://schemas.openxmlformats.org/officeDocument/2006/relationships/hyperlink" Target="https://www.gpo.gov/fdsys/pkg/FR-2017-01-19/pdf/2017-01058.pdf" TargetMode="External"/><Relationship Id="rId7" Type="http://schemas.openxmlformats.org/officeDocument/2006/relationships/hyperlink" Target="https://www.research.va.gov/programs/orppe/education/webinars/default.cf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ViewPublication.asp?pub_ID=8191" TargetMode="External"/><Relationship Id="rId10" Type="http://schemas.openxmlformats.org/officeDocument/2006/relationships/hyperlink" Target="https://www.research.va.gov/programs/orppe/vairrs/default.cfm" TargetMode="External"/><Relationship Id="rId4" Type="http://schemas.openxmlformats.org/officeDocument/2006/relationships/hyperlink" Target="https://www.va.gov/vhapublications/ViewPublication.asp?pub_ID=8171" TargetMode="External"/><Relationship Id="rId9" Type="http://schemas.openxmlformats.org/officeDocument/2006/relationships/hyperlink" Target="https://www.research.va.gov/programs/orppe/single_irb.cf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earch.va.gov/programs/orppe/policy/faq/VHA-Directive-1200-01-faq.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7289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300" spc="100" dirty="0">
                <a:latin typeface="Tahoma" pitchFamily="34" charset="0"/>
                <a:cs typeface="Tahoma" pitchFamily="34" charset="0"/>
              </a:rPr>
              <a:t>R&amp;D Committee Workshop Series:</a:t>
            </a:r>
            <a:br>
              <a:rPr lang="en-US" sz="2300" spc="100" dirty="0">
                <a:latin typeface="Tahoma" pitchFamily="34" charset="0"/>
                <a:cs typeface="Tahoma" pitchFamily="34" charset="0"/>
              </a:rPr>
            </a:br>
            <a:r>
              <a:rPr lang="en-US" sz="2300" spc="100" dirty="0">
                <a:latin typeface="Tahoma" pitchFamily="34" charset="0"/>
                <a:cs typeface="Tahoma" pitchFamily="34" charset="0"/>
              </a:rPr>
              <a:t>Review and Approval of Non-Veterans in VA Research</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2000" spc="100" dirty="0">
                <a:latin typeface="Tahoma" pitchFamily="34" charset="0"/>
              </a:rPr>
              <a:t>Molly Klote, MD</a:t>
            </a:r>
            <a:r>
              <a:rPr lang="en-US" sz="2000" i="1" spc="100" dirty="0">
                <a:latin typeface="Tahoma" pitchFamily="34" charset="0"/>
              </a:rPr>
              <a:t>			</a:t>
            </a:r>
          </a:p>
          <a:p>
            <a:pPr eaLnBrk="1" hangingPunct="1">
              <a:spcAft>
                <a:spcPts val="600"/>
              </a:spcAft>
              <a:defRPr/>
            </a:pPr>
            <a:r>
              <a:rPr lang="en-US" sz="2000" spc="100" dirty="0">
                <a:latin typeface="Tahoma" pitchFamily="34" charset="0"/>
              </a:rPr>
              <a:t>Director		</a:t>
            </a:r>
          </a:p>
          <a:p>
            <a:pPr eaLnBrk="1" hangingPunct="1">
              <a:spcAft>
                <a:spcPts val="600"/>
              </a:spcAft>
              <a:defRPr/>
            </a:pPr>
            <a:r>
              <a:rPr lang="en-US" sz="2000" spc="100" dirty="0">
                <a:latin typeface="Tahoma" pitchFamily="34" charset="0"/>
              </a:rPr>
              <a:t>ORPP&amp;E									</a:t>
            </a:r>
          </a:p>
          <a:p>
            <a:pPr eaLnBrk="1" hangingPunct="1">
              <a:buFont typeface="Arial" charset="0"/>
              <a:buNone/>
              <a:defRPr/>
            </a:pPr>
            <a:r>
              <a:rPr lang="en-US" sz="20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schemeClr val="bg1"/>
                </a:solidFill>
                <a:latin typeface="Tahoma" pitchFamily="34" charset="0"/>
                <a:ea typeface="ＭＳ Ｐゴシック" pitchFamily="1" charset="-128"/>
                <a:cs typeface="Tahoma" pitchFamily="34" charset="0"/>
              </a:rPr>
              <a:t>October 22, </a:t>
            </a:r>
            <a:r>
              <a:rPr lang="en-US" sz="2200" b="1" dirty="0">
                <a:solidFill>
                  <a:prstClr val="white"/>
                </a:solidFill>
                <a:latin typeface="Tahoma" pitchFamily="34" charset="0"/>
                <a:ea typeface="ＭＳ Ｐゴシック" pitchFamily="1" charset="-128"/>
                <a:cs typeface="Tahoma" pitchFamily="34" charset="0"/>
              </a:rPr>
              <a:t>2020</a:t>
            </a:r>
          </a:p>
        </p:txBody>
      </p:sp>
      <p:sp>
        <p:nvSpPr>
          <p:cNvPr id="5" name="TextBox 4">
            <a:extLst>
              <a:ext uri="{FF2B5EF4-FFF2-40B4-BE49-F238E27FC236}">
                <a16:creationId xmlns:a16="http://schemas.microsoft.com/office/drawing/2014/main" id="{9F44769D-B440-4194-A24C-781A0A661980}"/>
              </a:ext>
            </a:extLst>
          </p:cNvPr>
          <p:cNvSpPr txBox="1"/>
          <p:nvPr/>
        </p:nvSpPr>
        <p:spPr>
          <a:xfrm>
            <a:off x="6120985" y="471876"/>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a:t>Dial in (Main)</a:t>
            </a:r>
            <a:r>
              <a:rPr lang="en-US" sz="1200" dirty="0">
                <a:solidFill>
                  <a:schemeClr val="tx1"/>
                </a:solidFill>
              </a:rPr>
              <a:t>: (415) 655-0060 </a:t>
            </a:r>
          </a:p>
          <a:p>
            <a:r>
              <a:rPr lang="en-US" sz="1200" dirty="0">
                <a:solidFill>
                  <a:schemeClr val="tx1"/>
                </a:solidFill>
              </a:rPr>
              <a:t>Dial in (Alt):     (914) 339-0032</a:t>
            </a:r>
          </a:p>
          <a:p>
            <a:r>
              <a:rPr lang="en-US" sz="1200" dirty="0"/>
              <a:t>Attendee Access Code: 260-647-212</a:t>
            </a:r>
          </a:p>
          <a:p>
            <a:r>
              <a:rPr lang="en-US" sz="1200" dirty="0"/>
              <a:t>Slides in “Handout” Tab</a:t>
            </a:r>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097A-5086-4CF4-B971-CCFC6607DAEB}"/>
              </a:ext>
            </a:extLst>
          </p:cNvPr>
          <p:cNvSpPr>
            <a:spLocks noGrp="1"/>
          </p:cNvSpPr>
          <p:nvPr>
            <p:ph type="title"/>
          </p:nvPr>
        </p:nvSpPr>
        <p:spPr/>
        <p:txBody>
          <a:bodyPr/>
          <a:lstStyle/>
          <a:p>
            <a:r>
              <a:rPr lang="en-US" dirty="0"/>
              <a:t>Mental Health Care Exception</a:t>
            </a:r>
          </a:p>
        </p:txBody>
      </p:sp>
      <p:sp>
        <p:nvSpPr>
          <p:cNvPr id="5" name="Rectangle 4">
            <a:extLst>
              <a:ext uri="{FF2B5EF4-FFF2-40B4-BE49-F238E27FC236}">
                <a16:creationId xmlns:a16="http://schemas.microsoft.com/office/drawing/2014/main" id="{5CDDB7EF-8EA1-4E27-AE74-9DEDDD1226BC}"/>
              </a:ext>
            </a:extLst>
          </p:cNvPr>
          <p:cNvSpPr/>
          <p:nvPr/>
        </p:nvSpPr>
        <p:spPr>
          <a:xfrm>
            <a:off x="446964" y="1977749"/>
            <a:ext cx="8316036" cy="3785652"/>
          </a:xfrm>
          <a:prstGeom prst="rect">
            <a:avLst/>
          </a:prstGeom>
        </p:spPr>
        <p:txBody>
          <a:bodyPr wrap="square">
            <a:spAutoFit/>
          </a:bodyPr>
          <a:lstStyle/>
          <a:p>
            <a:r>
              <a:rPr lang="en-US" sz="2400" b="1" dirty="0">
                <a:solidFill>
                  <a:srgbClr val="323A45"/>
                </a:solidFill>
                <a:latin typeface="Bitter"/>
              </a:rPr>
              <a:t>Get free mental health care for a year after separation—no matter your discharge status, service history, or eligibility for VA health care.</a:t>
            </a:r>
          </a:p>
          <a:p>
            <a:endParaRPr lang="en-US" sz="2400" b="1" i="0" dirty="0">
              <a:solidFill>
                <a:srgbClr val="323A45"/>
              </a:solidFill>
              <a:effectLst/>
              <a:latin typeface="Bitter"/>
            </a:endParaRPr>
          </a:p>
          <a:p>
            <a:endParaRPr lang="en-US" sz="2400" b="1" i="0" dirty="0">
              <a:solidFill>
                <a:srgbClr val="323A45"/>
              </a:solidFill>
              <a:effectLst/>
              <a:latin typeface="Bitter"/>
            </a:endParaRPr>
          </a:p>
          <a:p>
            <a:r>
              <a:rPr lang="en-US" sz="2400" b="1" dirty="0">
                <a:solidFill>
                  <a:srgbClr val="323A45"/>
                </a:solidFill>
                <a:latin typeface="Bitter"/>
                <a:hlinkClick r:id="rId3"/>
              </a:rPr>
              <a:t>https://www.va.gov/health-care/health-needs-conditions/mental-health/</a:t>
            </a:r>
            <a:endParaRPr lang="en-US" sz="2400" b="1" dirty="0">
              <a:solidFill>
                <a:srgbClr val="323A45"/>
              </a:solidFill>
              <a:latin typeface="Bitter"/>
            </a:endParaRPr>
          </a:p>
          <a:p>
            <a:endParaRPr lang="en-US" sz="2400" b="1" i="0" dirty="0">
              <a:solidFill>
                <a:srgbClr val="323A45"/>
              </a:solidFill>
              <a:effectLst/>
              <a:latin typeface="Bitter"/>
            </a:endParaRPr>
          </a:p>
          <a:p>
            <a:r>
              <a:rPr lang="en-US" sz="2400" b="1" dirty="0">
                <a:solidFill>
                  <a:srgbClr val="323A45"/>
                </a:solidFill>
                <a:latin typeface="Bitter"/>
              </a:rPr>
              <a:t>This does not make them a “Veteran” for the purpose of research</a:t>
            </a:r>
            <a:endParaRPr lang="en-US" sz="2400" b="1" i="0" dirty="0">
              <a:solidFill>
                <a:srgbClr val="323A45"/>
              </a:solidFill>
              <a:effectLst/>
              <a:latin typeface="Bitter"/>
            </a:endParaRPr>
          </a:p>
        </p:txBody>
      </p:sp>
    </p:spTree>
    <p:extLst>
      <p:ext uri="{BB962C8B-B14F-4D97-AF65-F5344CB8AC3E}">
        <p14:creationId xmlns:p14="http://schemas.microsoft.com/office/powerpoint/2010/main" val="354425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5F85A-A93C-4B57-A4E5-8344D31753BE}"/>
              </a:ext>
            </a:extLst>
          </p:cNvPr>
          <p:cNvSpPr>
            <a:spLocks noGrp="1"/>
          </p:cNvSpPr>
          <p:nvPr>
            <p:ph idx="1"/>
          </p:nvPr>
        </p:nvSpPr>
        <p:spPr/>
        <p:txBody>
          <a:bodyPr/>
          <a:lstStyle/>
          <a:p>
            <a:pPr marL="0" lvl="0" indent="0">
              <a:buNone/>
            </a:pPr>
            <a:endParaRPr lang="en-US" sz="2400" dirty="0">
              <a:solidFill>
                <a:prstClr val="black"/>
              </a:solidFill>
            </a:endParaRPr>
          </a:p>
          <a:p>
            <a:pPr marL="0" lvl="0" indent="0">
              <a:buNone/>
            </a:pPr>
            <a:r>
              <a:rPr lang="en-US" sz="2000" dirty="0">
                <a:solidFill>
                  <a:prstClr val="black"/>
                </a:solidFill>
              </a:rPr>
              <a:t>VHA Directive 1200.01, Paragraph 13.a. describes the specific responsibilities of the VA Investigator and the R&amp;D Committee when non-Veterans are proposed to be included in VA research.</a:t>
            </a:r>
          </a:p>
          <a:p>
            <a:pPr marL="0" lvl="0" indent="0">
              <a:buNone/>
            </a:pPr>
            <a:r>
              <a:rPr lang="en-US" sz="2000" dirty="0">
                <a:solidFill>
                  <a:prstClr val="black"/>
                </a:solidFill>
              </a:rPr>
              <a:t>  </a:t>
            </a:r>
            <a:r>
              <a:rPr lang="en-US" sz="2000" i="1" dirty="0">
                <a:solidFill>
                  <a:prstClr val="black"/>
                </a:solidFill>
              </a:rPr>
              <a:t>“. . . The investigator must justify including non-Veterans, and the R&amp;D Committee must review the justification and </a:t>
            </a:r>
            <a:r>
              <a:rPr lang="en-US" sz="2000" b="1" i="1" dirty="0">
                <a:solidFill>
                  <a:prstClr val="black"/>
                </a:solidFill>
              </a:rPr>
              <a:t>provide specific approval for recruitment of non-Veterans.”  </a:t>
            </a:r>
            <a:endParaRPr lang="en-US" sz="2000" b="1" dirty="0">
              <a:solidFill>
                <a:prstClr val="black"/>
              </a:solidFill>
            </a:endParaRPr>
          </a:p>
          <a:p>
            <a:pPr marL="0" lvl="0" indent="0">
              <a:buNone/>
            </a:pPr>
            <a:endParaRPr lang="en-US" sz="2200" u="sng" dirty="0">
              <a:solidFill>
                <a:prstClr val="black"/>
              </a:solidFill>
            </a:endParaRPr>
          </a:p>
        </p:txBody>
      </p:sp>
      <p:sp>
        <p:nvSpPr>
          <p:cNvPr id="6" name="Title 1">
            <a:extLst>
              <a:ext uri="{FF2B5EF4-FFF2-40B4-BE49-F238E27FC236}">
                <a16:creationId xmlns:a16="http://schemas.microsoft.com/office/drawing/2014/main" id="{0EA7CAD8-8674-4F38-AD6A-847347C615E3}"/>
              </a:ext>
            </a:extLst>
          </p:cNvPr>
          <p:cNvSpPr>
            <a:spLocks noGrp="1"/>
          </p:cNvSpPr>
          <p:nvPr>
            <p:ph type="title"/>
          </p:nvPr>
        </p:nvSpPr>
        <p:spPr>
          <a:xfrm>
            <a:off x="457200" y="274638"/>
            <a:ext cx="8229600" cy="1290637"/>
          </a:xfrm>
        </p:spPr>
        <p:txBody>
          <a:bodyPr/>
          <a:lstStyle/>
          <a:p>
            <a:r>
              <a:rPr lang="en-US" sz="2800" dirty="0"/>
              <a:t>Is specific R&amp;DC approval required?</a:t>
            </a:r>
          </a:p>
        </p:txBody>
      </p:sp>
    </p:spTree>
    <p:extLst>
      <p:ext uri="{BB962C8B-B14F-4D97-AF65-F5344CB8AC3E}">
        <p14:creationId xmlns:p14="http://schemas.microsoft.com/office/powerpoint/2010/main" val="60688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E4E3-A8F2-44C4-BC76-AE52B0FD7F21}"/>
              </a:ext>
            </a:extLst>
          </p:cNvPr>
          <p:cNvSpPr>
            <a:spLocks noGrp="1"/>
          </p:cNvSpPr>
          <p:nvPr>
            <p:ph type="title"/>
          </p:nvPr>
        </p:nvSpPr>
        <p:spPr/>
        <p:txBody>
          <a:bodyPr/>
          <a:lstStyle/>
          <a:p>
            <a:r>
              <a:rPr lang="en-US" sz="2800" dirty="0"/>
              <a:t>Can the R&amp;D Committee Use the Designated Review Process to Approve the Inclusion of Non- Veterans? </a:t>
            </a:r>
          </a:p>
        </p:txBody>
      </p:sp>
      <p:sp>
        <p:nvSpPr>
          <p:cNvPr id="3" name="Content Placeholder 2">
            <a:extLst>
              <a:ext uri="{FF2B5EF4-FFF2-40B4-BE49-F238E27FC236}">
                <a16:creationId xmlns:a16="http://schemas.microsoft.com/office/drawing/2014/main" id="{EF798222-5CDB-4D11-9276-16E2A7E6D3C6}"/>
              </a:ext>
            </a:extLst>
          </p:cNvPr>
          <p:cNvSpPr>
            <a:spLocks noGrp="1"/>
          </p:cNvSpPr>
          <p:nvPr>
            <p:ph idx="1"/>
          </p:nvPr>
        </p:nvSpPr>
        <p:spPr/>
        <p:txBody>
          <a:bodyPr/>
          <a:lstStyle/>
          <a:p>
            <a:pPr marL="0" lvl="0" indent="0">
              <a:buNone/>
            </a:pPr>
            <a:r>
              <a:rPr lang="en-US" sz="2400" dirty="0">
                <a:solidFill>
                  <a:prstClr val="black"/>
                </a:solidFill>
              </a:rPr>
              <a:t>“…If the VA research activity can be approved by a R&amp;D Committee through a designated review process, such as exempt human subject research protocols and protocols approved by expedited review by the IRB, the review and approval for inclusion of non-Veterans in a VA research protocol can be done by designated review.” </a:t>
            </a:r>
          </a:p>
          <a:p>
            <a:pPr marL="0" indent="0">
              <a:buNone/>
            </a:pPr>
            <a:endParaRPr lang="en-US" dirty="0"/>
          </a:p>
        </p:txBody>
      </p:sp>
      <p:sp>
        <p:nvSpPr>
          <p:cNvPr id="4" name="Rectangle 3">
            <a:extLst>
              <a:ext uri="{FF2B5EF4-FFF2-40B4-BE49-F238E27FC236}">
                <a16:creationId xmlns:a16="http://schemas.microsoft.com/office/drawing/2014/main" id="{5519D449-D09C-4F4B-9157-EB6D1923CECE}"/>
              </a:ext>
            </a:extLst>
          </p:cNvPr>
          <p:cNvSpPr/>
          <p:nvPr/>
        </p:nvSpPr>
        <p:spPr>
          <a:xfrm>
            <a:off x="457200" y="5802998"/>
            <a:ext cx="7848600" cy="707886"/>
          </a:xfrm>
          <a:prstGeom prst="rect">
            <a:avLst/>
          </a:prstGeom>
        </p:spPr>
        <p:txBody>
          <a:bodyPr wrap="square">
            <a:spAutoFit/>
          </a:bodyPr>
          <a:lstStyle/>
          <a:p>
            <a:pPr marL="57150" lvl="0" indent="0">
              <a:buNone/>
            </a:pPr>
            <a:endParaRPr lang="en-US" sz="2000" dirty="0">
              <a:solidFill>
                <a:prstClr val="black"/>
              </a:solidFill>
            </a:endParaRPr>
          </a:p>
          <a:p>
            <a:pPr marL="57150" lvl="0" indent="0">
              <a:buNone/>
            </a:pPr>
            <a:r>
              <a:rPr lang="en-US" sz="2000" dirty="0">
                <a:solidFill>
                  <a:prstClr val="black"/>
                </a:solidFill>
                <a:hlinkClick r:id="rId3"/>
              </a:rPr>
              <a:t>VHA Directive 1200.01, Research and Development Committee:  FAQ #4 </a:t>
            </a:r>
            <a:endParaRPr lang="en-US" sz="2000" dirty="0">
              <a:solidFill>
                <a:prstClr val="black"/>
              </a:solidFill>
            </a:endParaRPr>
          </a:p>
        </p:txBody>
      </p:sp>
      <p:pic>
        <p:nvPicPr>
          <p:cNvPr id="5" name="Picture 2" descr="Mentoring Frequently Asked Questions">
            <a:extLst>
              <a:ext uri="{FF2B5EF4-FFF2-40B4-BE49-F238E27FC236}">
                <a16:creationId xmlns:a16="http://schemas.microsoft.com/office/drawing/2014/main" id="{1D23F9A1-5114-4606-8B36-5696E1A3F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110" y="3979233"/>
            <a:ext cx="1574180" cy="163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1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2C19F0-16EE-4828-9F33-135D5F920BE8}"/>
              </a:ext>
            </a:extLst>
          </p:cNvPr>
          <p:cNvSpPr>
            <a:spLocks noGrp="1"/>
          </p:cNvSpPr>
          <p:nvPr>
            <p:ph type="title"/>
          </p:nvPr>
        </p:nvSpPr>
        <p:spPr>
          <a:xfrm>
            <a:off x="457200" y="274638"/>
            <a:ext cx="8229600" cy="1290637"/>
          </a:xfrm>
        </p:spPr>
        <p:txBody>
          <a:bodyPr/>
          <a:lstStyle/>
          <a:p>
            <a:r>
              <a:rPr lang="en-US" dirty="0"/>
              <a:t>Under what circumstances can Non-Veterans be recruited for VA research?</a:t>
            </a:r>
          </a:p>
        </p:txBody>
      </p:sp>
      <p:sp>
        <p:nvSpPr>
          <p:cNvPr id="8" name="Content Placeholder 3">
            <a:extLst>
              <a:ext uri="{FF2B5EF4-FFF2-40B4-BE49-F238E27FC236}">
                <a16:creationId xmlns:a16="http://schemas.microsoft.com/office/drawing/2014/main" id="{61C948F4-FA6B-4653-9B18-1CAC7A72A5BD}"/>
              </a:ext>
            </a:extLst>
          </p:cNvPr>
          <p:cNvSpPr txBox="1">
            <a:spLocks/>
          </p:cNvSpPr>
          <p:nvPr/>
        </p:nvSpPr>
        <p:spPr bwMode="auto">
          <a:xfrm>
            <a:off x="273442" y="1927805"/>
            <a:ext cx="4114800" cy="3486878"/>
          </a:xfrm>
          <a:prstGeom prst="rect">
            <a:avLst/>
          </a:prstGeom>
          <a:noFill/>
          <a:ln w="44450">
            <a:solidFill>
              <a:srgbClr val="00B050"/>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ts val="1200"/>
              </a:spcAft>
              <a:buFont typeface="Arial" pitchFamily="34" charset="0"/>
              <a:buChar char="»"/>
              <a:defRPr sz="20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800" b="1" u="sng" dirty="0"/>
              <a:t>Option A</a:t>
            </a:r>
          </a:p>
          <a:p>
            <a:r>
              <a:rPr lang="en-US" sz="1800" dirty="0"/>
              <a:t>Non-Veterans may be entered into a VA-approved research study that involves VA outpatient or VA hospital treatment, but only when there are insufficient Veteran patients suitable for the study (see 38 CFR 17.45, 17.92).</a:t>
            </a:r>
          </a:p>
          <a:p>
            <a:endParaRPr lang="en-US" sz="1800" dirty="0"/>
          </a:p>
        </p:txBody>
      </p:sp>
      <p:sp>
        <p:nvSpPr>
          <p:cNvPr id="9" name="Content Placeholder 4">
            <a:extLst>
              <a:ext uri="{FF2B5EF4-FFF2-40B4-BE49-F238E27FC236}">
                <a16:creationId xmlns:a16="http://schemas.microsoft.com/office/drawing/2014/main" id="{A90A5231-AA29-4476-95E6-953E07944B69}"/>
              </a:ext>
            </a:extLst>
          </p:cNvPr>
          <p:cNvSpPr txBox="1">
            <a:spLocks/>
          </p:cNvSpPr>
          <p:nvPr/>
        </p:nvSpPr>
        <p:spPr>
          <a:xfrm>
            <a:off x="4831958" y="1927806"/>
            <a:ext cx="4038600" cy="3482396"/>
          </a:xfrm>
          <a:prstGeom prst="rect">
            <a:avLst/>
          </a:prstGeom>
          <a:ln w="41275">
            <a:solidFill>
              <a:srgbClr val="00B050"/>
            </a:solidFill>
          </a:ln>
        </p:spPr>
        <p:txBody>
          <a:bodyPr>
            <a:normAutofit lnSpcReduction="10000"/>
          </a:bodyPr>
          <a:lst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800" b="1" u="sng" dirty="0"/>
              <a:t>Option B</a:t>
            </a:r>
          </a:p>
          <a:p>
            <a:r>
              <a:rPr lang="en-US" sz="1800" dirty="0"/>
              <a:t>Non-Veterans may be recruited for studies that will generally benefit Veterans and their well-being but would not include Veterans as subjects.</a:t>
            </a:r>
          </a:p>
          <a:p>
            <a:r>
              <a:rPr lang="en-US" sz="1800" dirty="0"/>
              <a:t>Examples include surveys of VA providers, studies involving Veterans’ family members, or studies including active duty military personnel.</a:t>
            </a:r>
          </a:p>
          <a:p>
            <a:pPr marL="0" indent="0">
              <a:buFont typeface="Arial" pitchFamily="34" charset="0"/>
              <a:buNone/>
            </a:pPr>
            <a:endParaRPr lang="en-US" sz="1800" dirty="0"/>
          </a:p>
          <a:p>
            <a:endParaRPr lang="en-US" sz="1800" dirty="0"/>
          </a:p>
          <a:p>
            <a:endParaRPr lang="en-US" sz="1800" dirty="0"/>
          </a:p>
          <a:p>
            <a:pPr marL="0" indent="0">
              <a:buFont typeface="Arial" pitchFamily="34" charset="0"/>
              <a:buNone/>
            </a:pPr>
            <a:endParaRPr lang="en-US" sz="1800" dirty="0"/>
          </a:p>
        </p:txBody>
      </p:sp>
      <p:sp>
        <p:nvSpPr>
          <p:cNvPr id="10" name="Rectangle 9">
            <a:extLst>
              <a:ext uri="{FF2B5EF4-FFF2-40B4-BE49-F238E27FC236}">
                <a16:creationId xmlns:a16="http://schemas.microsoft.com/office/drawing/2014/main" id="{7CF25E5A-3FBB-49BB-935D-14586927C2EF}"/>
              </a:ext>
            </a:extLst>
          </p:cNvPr>
          <p:cNvSpPr/>
          <p:nvPr/>
        </p:nvSpPr>
        <p:spPr>
          <a:xfrm>
            <a:off x="1524000" y="5780770"/>
            <a:ext cx="7162800" cy="707886"/>
          </a:xfrm>
          <a:prstGeom prst="rect">
            <a:avLst/>
          </a:prstGeom>
        </p:spPr>
        <p:txBody>
          <a:bodyPr wrap="square">
            <a:spAutoFit/>
          </a:bodyPr>
          <a:lstStyle/>
          <a:p>
            <a:r>
              <a:rPr lang="en-US" sz="2000" b="1" dirty="0"/>
              <a:t>Non-Veterans may not be entered into VA studies simply because a non-Veteran population is easily accessible to the investigator.</a:t>
            </a:r>
          </a:p>
        </p:txBody>
      </p:sp>
      <p:pic>
        <p:nvPicPr>
          <p:cNvPr id="14" name="Picture 13">
            <a:extLst>
              <a:ext uri="{FF2B5EF4-FFF2-40B4-BE49-F238E27FC236}">
                <a16:creationId xmlns:a16="http://schemas.microsoft.com/office/drawing/2014/main" id="{1AAA5785-C6F8-4B45-9D9E-90C893041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42" y="5566085"/>
            <a:ext cx="1177051" cy="1020762"/>
          </a:xfrm>
          <a:prstGeom prst="rect">
            <a:avLst/>
          </a:prstGeom>
        </p:spPr>
      </p:pic>
    </p:spTree>
    <p:extLst>
      <p:ext uri="{BB962C8B-B14F-4D97-AF65-F5344CB8AC3E}">
        <p14:creationId xmlns:p14="http://schemas.microsoft.com/office/powerpoint/2010/main" val="388926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68BD-3AA4-4318-83D4-1633A73B8399}"/>
              </a:ext>
            </a:extLst>
          </p:cNvPr>
          <p:cNvSpPr>
            <a:spLocks noGrp="1"/>
          </p:cNvSpPr>
          <p:nvPr>
            <p:ph type="title"/>
          </p:nvPr>
        </p:nvSpPr>
        <p:spPr/>
        <p:txBody>
          <a:bodyPr/>
          <a:lstStyle/>
          <a:p>
            <a:r>
              <a:rPr lang="en-US" sz="3200" dirty="0"/>
              <a:t>Non-Veterans that Receive Treatment at the VA under VA’s Fourth Mission</a:t>
            </a:r>
          </a:p>
        </p:txBody>
      </p:sp>
      <p:sp>
        <p:nvSpPr>
          <p:cNvPr id="3" name="Content Placeholder 2">
            <a:extLst>
              <a:ext uri="{FF2B5EF4-FFF2-40B4-BE49-F238E27FC236}">
                <a16:creationId xmlns:a16="http://schemas.microsoft.com/office/drawing/2014/main" id="{CD856539-B08F-446D-83CD-83FD44397EF8}"/>
              </a:ext>
            </a:extLst>
          </p:cNvPr>
          <p:cNvSpPr>
            <a:spLocks noGrp="1"/>
          </p:cNvSpPr>
          <p:nvPr>
            <p:ph idx="1"/>
          </p:nvPr>
        </p:nvSpPr>
        <p:spPr/>
        <p:txBody>
          <a:bodyPr/>
          <a:lstStyle/>
          <a:p>
            <a:r>
              <a:rPr lang="en-US" sz="2400" dirty="0"/>
              <a:t>VA’s Fourth Mission provides treatment for non-Veterans under specific circumstances.</a:t>
            </a:r>
          </a:p>
          <a:p>
            <a:r>
              <a:rPr lang="en-US" sz="2400" dirty="0"/>
              <a:t>Can Non-Veterans receiving treatment under VA’s Fourth Mission be enrolled in VA Research?</a:t>
            </a:r>
          </a:p>
          <a:p>
            <a:pPr lvl="1"/>
            <a:r>
              <a:rPr lang="en-US" sz="2000" dirty="0"/>
              <a:t>Yes.  Non-Veterans receiving treatment under VA’s Fourth Mission can be enrolled in VA research when the VA facility is a participating site.</a:t>
            </a:r>
          </a:p>
          <a:p>
            <a:r>
              <a:rPr lang="en-US" sz="2400" dirty="0"/>
              <a:t>Is R&amp;D Committee approval of recruitment of non-Veterans required?</a:t>
            </a:r>
            <a:endParaRPr lang="en-US" sz="2000" dirty="0">
              <a:highlight>
                <a:srgbClr val="FFFF00"/>
              </a:highlight>
            </a:endParaRPr>
          </a:p>
          <a:p>
            <a:pPr lvl="1"/>
            <a:r>
              <a:rPr lang="en-US" sz="2000" dirty="0"/>
              <a:t>Yes.</a:t>
            </a:r>
          </a:p>
          <a:p>
            <a:endParaRPr lang="en-US" dirty="0"/>
          </a:p>
        </p:txBody>
      </p:sp>
    </p:spTree>
    <p:extLst>
      <p:ext uri="{BB962C8B-B14F-4D97-AF65-F5344CB8AC3E}">
        <p14:creationId xmlns:p14="http://schemas.microsoft.com/office/powerpoint/2010/main" val="191271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9EFE-914D-497A-810D-69921DC13845}"/>
              </a:ext>
            </a:extLst>
          </p:cNvPr>
          <p:cNvSpPr>
            <a:spLocks noGrp="1"/>
          </p:cNvSpPr>
          <p:nvPr>
            <p:ph type="title"/>
          </p:nvPr>
        </p:nvSpPr>
        <p:spPr/>
        <p:txBody>
          <a:bodyPr/>
          <a:lstStyle/>
          <a:p>
            <a:r>
              <a:rPr lang="en-US" dirty="0"/>
              <a:t>VA Employees Participating in VA-Conducted COVID-19 Research Studies</a:t>
            </a:r>
          </a:p>
        </p:txBody>
      </p:sp>
      <p:sp>
        <p:nvSpPr>
          <p:cNvPr id="3" name="Content Placeholder 2">
            <a:extLst>
              <a:ext uri="{FF2B5EF4-FFF2-40B4-BE49-F238E27FC236}">
                <a16:creationId xmlns:a16="http://schemas.microsoft.com/office/drawing/2014/main" id="{58F2EBA4-3C16-4EE4-8AAF-DEA04B514995}"/>
              </a:ext>
            </a:extLst>
          </p:cNvPr>
          <p:cNvSpPr>
            <a:spLocks noGrp="1"/>
          </p:cNvSpPr>
          <p:nvPr>
            <p:ph idx="1"/>
          </p:nvPr>
        </p:nvSpPr>
        <p:spPr>
          <a:xfrm>
            <a:off x="228599" y="1935651"/>
            <a:ext cx="6038273" cy="3245949"/>
          </a:xfrm>
        </p:spPr>
        <p:txBody>
          <a:bodyPr/>
          <a:lstStyle/>
          <a:p>
            <a:r>
              <a:rPr lang="en-US" sz="1800" dirty="0"/>
              <a:t>VHA Research teams and facilities are encouraged to allow enrollment of VA employees, including those who are not Veterans, in VA-conducted COVID-19 research (message from Dr. Stone dated 09/04/2020). </a:t>
            </a:r>
          </a:p>
          <a:p>
            <a:r>
              <a:rPr lang="en-US" sz="1800" dirty="0"/>
              <a:t>Contractors are not considered VA employees and may not participate in these COVID-19 employee research efforts.</a:t>
            </a:r>
          </a:p>
          <a:p>
            <a:r>
              <a:rPr lang="en-US" sz="1800" dirty="0"/>
              <a:t>Local research teams, with concurrence of facility leadership, make the decision of whether to open the study to non-Veterans based on the clinical trials team’s capacity.</a:t>
            </a:r>
          </a:p>
          <a:p>
            <a:r>
              <a:rPr lang="en-US" sz="1800" dirty="0"/>
              <a:t>Inclusion of VA employees in these COVID-19 studies is not due to the population being easily accessible; employee participation in the research helps provide useful information and ensure successful testing of the agents being studied.    </a:t>
            </a:r>
          </a:p>
        </p:txBody>
      </p:sp>
      <p:cxnSp>
        <p:nvCxnSpPr>
          <p:cNvPr id="6" name="Straight Connector 5">
            <a:extLst>
              <a:ext uri="{FF2B5EF4-FFF2-40B4-BE49-F238E27FC236}">
                <a16:creationId xmlns:a16="http://schemas.microsoft.com/office/drawing/2014/main" id="{C9158ECB-33F6-481F-9A3B-708EE26241E5}"/>
              </a:ext>
            </a:extLst>
          </p:cNvPr>
          <p:cNvCxnSpPr/>
          <p:nvPr/>
        </p:nvCxnSpPr>
        <p:spPr>
          <a:xfrm>
            <a:off x="6266872" y="1752600"/>
            <a:ext cx="0" cy="48006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E53D73E-99F7-47E3-BD9F-8563B323AEB3}"/>
              </a:ext>
            </a:extLst>
          </p:cNvPr>
          <p:cNvPicPr>
            <a:picLocks noChangeAspect="1"/>
          </p:cNvPicPr>
          <p:nvPr/>
        </p:nvPicPr>
        <p:blipFill>
          <a:blip r:embed="rId3"/>
          <a:stretch>
            <a:fillRect/>
          </a:stretch>
        </p:blipFill>
        <p:spPr>
          <a:xfrm>
            <a:off x="6392133" y="2209800"/>
            <a:ext cx="2500177" cy="3418609"/>
          </a:xfrm>
          <a:prstGeom prst="rect">
            <a:avLst/>
          </a:prstGeom>
        </p:spPr>
      </p:pic>
      <p:sp>
        <p:nvSpPr>
          <p:cNvPr id="8" name="Rectangle 7">
            <a:extLst>
              <a:ext uri="{FF2B5EF4-FFF2-40B4-BE49-F238E27FC236}">
                <a16:creationId xmlns:a16="http://schemas.microsoft.com/office/drawing/2014/main" id="{144AF215-D776-4062-93D8-B8BE2D3F9FCE}"/>
              </a:ext>
            </a:extLst>
          </p:cNvPr>
          <p:cNvSpPr/>
          <p:nvPr/>
        </p:nvSpPr>
        <p:spPr>
          <a:xfrm>
            <a:off x="6392133" y="5715000"/>
            <a:ext cx="2500178" cy="553998"/>
          </a:xfrm>
          <a:prstGeom prst="rect">
            <a:avLst/>
          </a:prstGeom>
        </p:spPr>
        <p:txBody>
          <a:bodyPr wrap="square">
            <a:spAutoFit/>
          </a:bodyPr>
          <a:lstStyle/>
          <a:p>
            <a:r>
              <a:rPr lang="en-US" sz="1000" dirty="0"/>
              <a:t>https://www.research.va.gov/resources/policies/guidance/Employee-Participation-COVID19-Research.pdf</a:t>
            </a:r>
          </a:p>
        </p:txBody>
      </p:sp>
    </p:spTree>
    <p:extLst>
      <p:ext uri="{BB962C8B-B14F-4D97-AF65-F5344CB8AC3E}">
        <p14:creationId xmlns:p14="http://schemas.microsoft.com/office/powerpoint/2010/main" val="210292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9EFE-914D-497A-810D-69921DC13845}"/>
              </a:ext>
            </a:extLst>
          </p:cNvPr>
          <p:cNvSpPr>
            <a:spLocks noGrp="1"/>
          </p:cNvSpPr>
          <p:nvPr>
            <p:ph type="title"/>
          </p:nvPr>
        </p:nvSpPr>
        <p:spPr/>
        <p:txBody>
          <a:bodyPr/>
          <a:lstStyle/>
          <a:p>
            <a:r>
              <a:rPr lang="en-US" dirty="0"/>
              <a:t>VA Employees Participating in VA-Conducted COVID-19 Research Studies</a:t>
            </a:r>
          </a:p>
        </p:txBody>
      </p:sp>
      <p:sp>
        <p:nvSpPr>
          <p:cNvPr id="3" name="Content Placeholder 2">
            <a:extLst>
              <a:ext uri="{FF2B5EF4-FFF2-40B4-BE49-F238E27FC236}">
                <a16:creationId xmlns:a16="http://schemas.microsoft.com/office/drawing/2014/main" id="{58F2EBA4-3C16-4EE4-8AAF-DEA04B514995}"/>
              </a:ext>
            </a:extLst>
          </p:cNvPr>
          <p:cNvSpPr>
            <a:spLocks noGrp="1"/>
          </p:cNvSpPr>
          <p:nvPr>
            <p:ph idx="1"/>
          </p:nvPr>
        </p:nvSpPr>
        <p:spPr>
          <a:xfrm>
            <a:off x="228599" y="1935651"/>
            <a:ext cx="8229600" cy="3245949"/>
          </a:xfrm>
        </p:spPr>
        <p:txBody>
          <a:bodyPr/>
          <a:lstStyle/>
          <a:p>
            <a:r>
              <a:rPr lang="en-US" sz="1800" dirty="0"/>
              <a:t>Conditions of employment will not change for an employee who chooses to volunteer for a COVID-19 study.</a:t>
            </a:r>
          </a:p>
          <a:p>
            <a:pPr lvl="1"/>
            <a:r>
              <a:rPr lang="en-US" sz="1600" dirty="0"/>
              <a:t>Volunteering must be done during non-duty hours</a:t>
            </a:r>
          </a:p>
          <a:p>
            <a:pPr lvl="1"/>
            <a:r>
              <a:rPr lang="en-US" sz="1600" dirty="0"/>
              <a:t>Conditions of employment such as required vaccine schedules must be adhered to (e.g. flu vaccination).</a:t>
            </a:r>
          </a:p>
          <a:p>
            <a:r>
              <a:rPr lang="en-US" sz="1800" dirty="0"/>
              <a:t>Treatment for research related injuries must be provided to Employees participating in these studies.</a:t>
            </a:r>
          </a:p>
        </p:txBody>
      </p:sp>
    </p:spTree>
    <p:extLst>
      <p:ext uri="{BB962C8B-B14F-4D97-AF65-F5344CB8AC3E}">
        <p14:creationId xmlns:p14="http://schemas.microsoft.com/office/powerpoint/2010/main" val="398336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6F47-93D0-4C16-B429-FBADE99BF9B3}"/>
              </a:ext>
            </a:extLst>
          </p:cNvPr>
          <p:cNvSpPr>
            <a:spLocks noGrp="1"/>
          </p:cNvSpPr>
          <p:nvPr>
            <p:ph type="title"/>
          </p:nvPr>
        </p:nvSpPr>
        <p:spPr/>
        <p:txBody>
          <a:bodyPr/>
          <a:lstStyle/>
          <a:p>
            <a:r>
              <a:rPr lang="en-US" sz="3200" dirty="0"/>
              <a:t>Creating a Medical Record for a non-Veteran</a:t>
            </a:r>
          </a:p>
        </p:txBody>
      </p:sp>
      <p:sp>
        <p:nvSpPr>
          <p:cNvPr id="3" name="Content Placeholder 2">
            <a:extLst>
              <a:ext uri="{FF2B5EF4-FFF2-40B4-BE49-F238E27FC236}">
                <a16:creationId xmlns:a16="http://schemas.microsoft.com/office/drawing/2014/main" id="{2E197E55-6F9E-4E0F-A616-61A16925B1C9}"/>
              </a:ext>
            </a:extLst>
          </p:cNvPr>
          <p:cNvSpPr>
            <a:spLocks noGrp="1"/>
          </p:cNvSpPr>
          <p:nvPr>
            <p:ph idx="1"/>
          </p:nvPr>
        </p:nvSpPr>
        <p:spPr>
          <a:xfrm>
            <a:off x="457200" y="1935651"/>
            <a:ext cx="7239000" cy="3169750"/>
          </a:xfrm>
        </p:spPr>
        <p:txBody>
          <a:bodyPr/>
          <a:lstStyle/>
          <a:p>
            <a:r>
              <a:rPr lang="en-US" sz="2000" dirty="0"/>
              <a:t>Each VA Facility will have its own processes that must be followed to create a medical record in CPRS/CERNER for a non-Veteran.</a:t>
            </a:r>
          </a:p>
          <a:p>
            <a:r>
              <a:rPr lang="en-US" sz="2000" dirty="0"/>
              <a:t>Once approval from the R&amp;D Committee for the inclusion of non-Veterans has been obtained, coordination with Central Registration is typically required to have a medical record created.</a:t>
            </a:r>
          </a:p>
          <a:p>
            <a:r>
              <a:rPr lang="en-US" sz="2000" dirty="0"/>
              <a:t>Some VA Facilities report that it only takes one day to have a new medical record created once a request has been received.</a:t>
            </a:r>
          </a:p>
        </p:txBody>
      </p:sp>
      <p:pic>
        <p:nvPicPr>
          <p:cNvPr id="5" name="Picture 4" descr="Graphical user interface, text&#10;&#10;Description automatically generated">
            <a:extLst>
              <a:ext uri="{FF2B5EF4-FFF2-40B4-BE49-F238E27FC236}">
                <a16:creationId xmlns:a16="http://schemas.microsoft.com/office/drawing/2014/main" id="{54A0BC77-4763-4F92-8425-B5B16D1813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7200" y="5088341"/>
            <a:ext cx="4152900" cy="1714500"/>
          </a:xfrm>
          <a:prstGeom prst="rect">
            <a:avLst/>
          </a:prstGeom>
        </p:spPr>
      </p:pic>
    </p:spTree>
    <p:extLst>
      <p:ext uri="{BB962C8B-B14F-4D97-AF65-F5344CB8AC3E}">
        <p14:creationId xmlns:p14="http://schemas.microsoft.com/office/powerpoint/2010/main" val="413946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A4F1-BB4C-4EF8-AA39-6C1D38EEE2E5}"/>
              </a:ext>
            </a:extLst>
          </p:cNvPr>
          <p:cNvSpPr>
            <a:spLocks noGrp="1"/>
          </p:cNvSpPr>
          <p:nvPr>
            <p:ph type="title"/>
          </p:nvPr>
        </p:nvSpPr>
        <p:spPr/>
        <p:txBody>
          <a:bodyPr/>
          <a:lstStyle/>
          <a:p>
            <a:r>
              <a:rPr lang="en-US" sz="3000" dirty="0"/>
              <a:t>Providing Non-Veterans with a Notice of Privacy Practices and Receiving Acknowledgement</a:t>
            </a:r>
          </a:p>
        </p:txBody>
      </p:sp>
      <p:sp>
        <p:nvSpPr>
          <p:cNvPr id="3" name="Content Placeholder 2">
            <a:extLst>
              <a:ext uri="{FF2B5EF4-FFF2-40B4-BE49-F238E27FC236}">
                <a16:creationId xmlns:a16="http://schemas.microsoft.com/office/drawing/2014/main" id="{92AD4EEA-97A6-4937-B406-02DC5C1766C2}"/>
              </a:ext>
            </a:extLst>
          </p:cNvPr>
          <p:cNvSpPr>
            <a:spLocks noGrp="1"/>
          </p:cNvSpPr>
          <p:nvPr>
            <p:ph idx="1"/>
          </p:nvPr>
        </p:nvSpPr>
        <p:spPr>
          <a:xfrm>
            <a:off x="237227" y="1935650"/>
            <a:ext cx="5401573" cy="4236550"/>
          </a:xfrm>
        </p:spPr>
        <p:txBody>
          <a:bodyPr/>
          <a:lstStyle/>
          <a:p>
            <a:pPr marL="0" indent="0">
              <a:buNone/>
            </a:pPr>
            <a:r>
              <a:rPr lang="en-US" sz="1800" dirty="0"/>
              <a:t>When must a Notice of Privacy Practice (NOPP) be provided to non-Veterans included in VA research?</a:t>
            </a:r>
          </a:p>
          <a:p>
            <a:r>
              <a:rPr lang="en-US" sz="1600" dirty="0"/>
              <a:t>At the first episode of care or appointment where care is provided.  </a:t>
            </a:r>
          </a:p>
          <a:p>
            <a:pPr lvl="1"/>
            <a:r>
              <a:rPr lang="en-US" sz="1400" dirty="0"/>
              <a:t>A VA NOPP is not required if the research study does not include providing care to the non-Veteran.</a:t>
            </a:r>
          </a:p>
          <a:p>
            <a:r>
              <a:rPr lang="en-US" sz="1600" dirty="0"/>
              <a:t>VHA health care facilities must provide the Notice of Privacy Practices at the episode of care when the non-Veteran patient checks in for their treatment or care (with or without an appointment), </a:t>
            </a:r>
            <a:r>
              <a:rPr lang="en-US" sz="1600" u="sng" dirty="0"/>
              <a:t>attends their first research visit associated with an episode of care</a:t>
            </a:r>
            <a:r>
              <a:rPr lang="en-US" sz="1600" dirty="0"/>
              <a:t>, is seen in Employee Health or when the non-Veteran patient is admitted to the VHA health care facility…(VHA Handbook 1605.04 paragraph 9).</a:t>
            </a:r>
          </a:p>
          <a:p>
            <a:r>
              <a:rPr lang="en-US" sz="1600" dirty="0"/>
              <a:t>Once a NOPP is provided, an acknowledgement (VA Form 10-0483) must be signed by the Non-Veteran.</a:t>
            </a:r>
          </a:p>
          <a:p>
            <a:endParaRPr lang="en-US" sz="2000" dirty="0"/>
          </a:p>
        </p:txBody>
      </p:sp>
      <p:pic>
        <p:nvPicPr>
          <p:cNvPr id="4" name="Picture 3">
            <a:extLst>
              <a:ext uri="{FF2B5EF4-FFF2-40B4-BE49-F238E27FC236}">
                <a16:creationId xmlns:a16="http://schemas.microsoft.com/office/drawing/2014/main" id="{B8156EB7-BB6A-4193-BF91-CFC25162167E}"/>
              </a:ext>
            </a:extLst>
          </p:cNvPr>
          <p:cNvPicPr>
            <a:picLocks noChangeAspect="1"/>
          </p:cNvPicPr>
          <p:nvPr/>
        </p:nvPicPr>
        <p:blipFill>
          <a:blip r:embed="rId3"/>
          <a:stretch>
            <a:fillRect/>
          </a:stretch>
        </p:blipFill>
        <p:spPr>
          <a:xfrm>
            <a:off x="5837674" y="1921794"/>
            <a:ext cx="3145299" cy="4250405"/>
          </a:xfrm>
          <a:prstGeom prst="rect">
            <a:avLst/>
          </a:prstGeom>
        </p:spPr>
      </p:pic>
      <p:cxnSp>
        <p:nvCxnSpPr>
          <p:cNvPr id="6" name="Straight Connector 5">
            <a:extLst>
              <a:ext uri="{FF2B5EF4-FFF2-40B4-BE49-F238E27FC236}">
                <a16:creationId xmlns:a16="http://schemas.microsoft.com/office/drawing/2014/main" id="{1C6A051C-01CF-43F8-8E50-6F47EAA7B0B3}"/>
              </a:ext>
            </a:extLst>
          </p:cNvPr>
          <p:cNvCxnSpPr/>
          <p:nvPr/>
        </p:nvCxnSpPr>
        <p:spPr>
          <a:xfrm>
            <a:off x="5716154" y="1828800"/>
            <a:ext cx="76200" cy="487680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F974707-B0FF-4A6B-AE68-13120E9A0ACD}"/>
              </a:ext>
            </a:extLst>
          </p:cNvPr>
          <p:cNvSpPr/>
          <p:nvPr/>
        </p:nvSpPr>
        <p:spPr>
          <a:xfrm>
            <a:off x="5867432" y="6105435"/>
            <a:ext cx="2819367" cy="523220"/>
          </a:xfrm>
          <a:prstGeom prst="rect">
            <a:avLst/>
          </a:prstGeom>
        </p:spPr>
        <p:txBody>
          <a:bodyPr wrap="square">
            <a:spAutoFit/>
          </a:bodyPr>
          <a:lstStyle/>
          <a:p>
            <a:r>
              <a:rPr lang="en-US" sz="1400" dirty="0"/>
              <a:t>http://vaww.vhaco.va.gov/privacy/Documents/Large_Print_NOPP.pdf</a:t>
            </a:r>
          </a:p>
        </p:txBody>
      </p:sp>
    </p:spTree>
    <p:extLst>
      <p:ext uri="{BB962C8B-B14F-4D97-AF65-F5344CB8AC3E}">
        <p14:creationId xmlns:p14="http://schemas.microsoft.com/office/powerpoint/2010/main" val="234943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C731-E844-4DD7-A8FF-33F75EB11F20}"/>
              </a:ext>
            </a:extLst>
          </p:cNvPr>
          <p:cNvSpPr>
            <a:spLocks noGrp="1"/>
          </p:cNvSpPr>
          <p:nvPr>
            <p:ph type="title"/>
          </p:nvPr>
        </p:nvSpPr>
        <p:spPr/>
        <p:txBody>
          <a:bodyPr/>
          <a:lstStyle/>
          <a:p>
            <a:r>
              <a:rPr lang="en-US" sz="2400" dirty="0"/>
              <a:t>Requests for R&amp;D Committee Approval of Recruitment of Non-Veterans:  R&amp;D Committee Non-Veteran Application</a:t>
            </a:r>
          </a:p>
        </p:txBody>
      </p:sp>
      <p:pic>
        <p:nvPicPr>
          <p:cNvPr id="3" name="Picture 2">
            <a:extLst>
              <a:ext uri="{FF2B5EF4-FFF2-40B4-BE49-F238E27FC236}">
                <a16:creationId xmlns:a16="http://schemas.microsoft.com/office/drawing/2014/main" id="{FE7338FF-660C-486B-B8D9-01BD41656496}"/>
              </a:ext>
            </a:extLst>
          </p:cNvPr>
          <p:cNvPicPr>
            <a:picLocks noChangeAspect="1"/>
          </p:cNvPicPr>
          <p:nvPr/>
        </p:nvPicPr>
        <p:blipFill>
          <a:blip r:embed="rId3"/>
          <a:stretch>
            <a:fillRect/>
          </a:stretch>
        </p:blipFill>
        <p:spPr>
          <a:xfrm>
            <a:off x="1485900" y="1676400"/>
            <a:ext cx="6172200" cy="5029200"/>
          </a:xfrm>
          <a:prstGeom prst="rect">
            <a:avLst/>
          </a:prstGeom>
        </p:spPr>
      </p:pic>
    </p:spTree>
    <p:extLst>
      <p:ext uri="{BB962C8B-B14F-4D97-AF65-F5344CB8AC3E}">
        <p14:creationId xmlns:p14="http://schemas.microsoft.com/office/powerpoint/2010/main" val="83700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98A42C9A-AF73-48F4-987C-EB1ACBE255FF}"/>
              </a:ext>
            </a:extLst>
          </p:cNvPr>
          <p:cNvSpPr>
            <a:spLocks noGrp="1"/>
          </p:cNvSpPr>
          <p:nvPr>
            <p:ph idx="1"/>
          </p:nvPr>
        </p:nvSpPr>
        <p:spPr/>
        <p:txBody>
          <a:bodyPr/>
          <a:lstStyle/>
          <a:p>
            <a:r>
              <a:rPr lang="en-US" sz="2300" dirty="0"/>
              <a:t>Review the definition of VA research and the statutory authority of the R&amp;DC</a:t>
            </a:r>
          </a:p>
          <a:p>
            <a:r>
              <a:rPr lang="en-US" sz="2300" dirty="0"/>
              <a:t>Review the R&amp;D Committee’s responsibility for reviewing requests to include non-Veterans in VA research</a:t>
            </a:r>
          </a:p>
          <a:p>
            <a:r>
              <a:rPr lang="en-US" sz="2300" dirty="0"/>
              <a:t>Discuss when non-Veterans may be recruited for VA Research</a:t>
            </a:r>
          </a:p>
          <a:p>
            <a:r>
              <a:rPr lang="en-US" sz="2300" dirty="0"/>
              <a:t>Discuss responsibilities for cost of subject injury</a:t>
            </a:r>
          </a:p>
          <a:p>
            <a:r>
              <a:rPr lang="en-US" sz="2300" dirty="0"/>
              <a:t>Provide considerations for the R&amp;D Committee when reviewing requests to include non-Veterans in VA research</a:t>
            </a:r>
          </a:p>
        </p:txBody>
      </p:sp>
    </p:spTree>
    <p:extLst>
      <p:ext uri="{BB962C8B-B14F-4D97-AF65-F5344CB8AC3E}">
        <p14:creationId xmlns:p14="http://schemas.microsoft.com/office/powerpoint/2010/main" val="348440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C731-E844-4DD7-A8FF-33F75EB11F20}"/>
              </a:ext>
            </a:extLst>
          </p:cNvPr>
          <p:cNvSpPr>
            <a:spLocks noGrp="1"/>
          </p:cNvSpPr>
          <p:nvPr>
            <p:ph type="title"/>
          </p:nvPr>
        </p:nvSpPr>
        <p:spPr/>
        <p:txBody>
          <a:bodyPr/>
          <a:lstStyle/>
          <a:p>
            <a:r>
              <a:rPr lang="en-US" sz="2400" dirty="0"/>
              <a:t>Requests for R&amp;D Committee Approval of Recruitment of Non-Veterans:  R&amp;D Committee Non-Veteran Application</a:t>
            </a:r>
          </a:p>
        </p:txBody>
      </p:sp>
      <p:pic>
        <p:nvPicPr>
          <p:cNvPr id="4" name="Picture 3">
            <a:extLst>
              <a:ext uri="{FF2B5EF4-FFF2-40B4-BE49-F238E27FC236}">
                <a16:creationId xmlns:a16="http://schemas.microsoft.com/office/drawing/2014/main" id="{E2668B9E-263B-44B9-BA10-40F871C5D089}"/>
              </a:ext>
            </a:extLst>
          </p:cNvPr>
          <p:cNvPicPr>
            <a:picLocks noChangeAspect="1"/>
          </p:cNvPicPr>
          <p:nvPr/>
        </p:nvPicPr>
        <p:blipFill>
          <a:blip r:embed="rId3"/>
          <a:stretch>
            <a:fillRect/>
          </a:stretch>
        </p:blipFill>
        <p:spPr>
          <a:xfrm>
            <a:off x="431436" y="2286000"/>
            <a:ext cx="8426575" cy="3552826"/>
          </a:xfrm>
          <a:prstGeom prst="rect">
            <a:avLst/>
          </a:prstGeom>
        </p:spPr>
      </p:pic>
    </p:spTree>
    <p:extLst>
      <p:ext uri="{BB962C8B-B14F-4D97-AF65-F5344CB8AC3E}">
        <p14:creationId xmlns:p14="http://schemas.microsoft.com/office/powerpoint/2010/main" val="199531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65B4CB-1B31-4E03-BD2A-4C91660790A9}"/>
              </a:ext>
            </a:extLst>
          </p:cNvPr>
          <p:cNvSpPr>
            <a:spLocks noGrp="1"/>
          </p:cNvSpPr>
          <p:nvPr>
            <p:ph type="title"/>
          </p:nvPr>
        </p:nvSpPr>
        <p:spPr>
          <a:xfrm>
            <a:off x="457200" y="274638"/>
            <a:ext cx="8229600" cy="1290637"/>
          </a:xfrm>
        </p:spPr>
        <p:txBody>
          <a:bodyPr/>
          <a:lstStyle/>
          <a:p>
            <a:r>
              <a:rPr lang="en-US" sz="2400" dirty="0"/>
              <a:t>Requests for R&amp;D Committee Approval of Recruitment of Non-Veterans:  R&amp;D Committee Non-Veteran Application</a:t>
            </a:r>
          </a:p>
        </p:txBody>
      </p:sp>
      <p:pic>
        <p:nvPicPr>
          <p:cNvPr id="4" name="Picture 3">
            <a:extLst>
              <a:ext uri="{FF2B5EF4-FFF2-40B4-BE49-F238E27FC236}">
                <a16:creationId xmlns:a16="http://schemas.microsoft.com/office/drawing/2014/main" id="{30184392-D1D6-40E0-8DDA-84A81EB97C32}"/>
              </a:ext>
            </a:extLst>
          </p:cNvPr>
          <p:cNvPicPr>
            <a:picLocks noChangeAspect="1"/>
          </p:cNvPicPr>
          <p:nvPr/>
        </p:nvPicPr>
        <p:blipFill>
          <a:blip r:embed="rId3"/>
          <a:stretch>
            <a:fillRect/>
          </a:stretch>
        </p:blipFill>
        <p:spPr>
          <a:xfrm>
            <a:off x="1197579" y="1676400"/>
            <a:ext cx="6748842" cy="4795838"/>
          </a:xfrm>
          <a:prstGeom prst="rect">
            <a:avLst/>
          </a:prstGeom>
        </p:spPr>
      </p:pic>
    </p:spTree>
    <p:extLst>
      <p:ext uri="{BB962C8B-B14F-4D97-AF65-F5344CB8AC3E}">
        <p14:creationId xmlns:p14="http://schemas.microsoft.com/office/powerpoint/2010/main" val="60241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A208-659C-4FEE-B315-BBF42E2EE5A4}"/>
              </a:ext>
            </a:extLst>
          </p:cNvPr>
          <p:cNvSpPr>
            <a:spLocks noGrp="1"/>
          </p:cNvSpPr>
          <p:nvPr>
            <p:ph type="title"/>
          </p:nvPr>
        </p:nvSpPr>
        <p:spPr/>
        <p:txBody>
          <a:bodyPr/>
          <a:lstStyle/>
          <a:p>
            <a:r>
              <a:rPr lang="en-US" sz="2400" dirty="0"/>
              <a:t>Requests for R&amp;D Committee Approval of Recruitment of Non-Veterans:  R&amp;D Committee Non-Veteran Application</a:t>
            </a:r>
          </a:p>
        </p:txBody>
      </p:sp>
      <p:pic>
        <p:nvPicPr>
          <p:cNvPr id="4" name="Picture 3">
            <a:extLst>
              <a:ext uri="{FF2B5EF4-FFF2-40B4-BE49-F238E27FC236}">
                <a16:creationId xmlns:a16="http://schemas.microsoft.com/office/drawing/2014/main" id="{5653E7A8-FD50-4206-849D-B55E4367244F}"/>
              </a:ext>
            </a:extLst>
          </p:cNvPr>
          <p:cNvPicPr>
            <a:picLocks noChangeAspect="1"/>
          </p:cNvPicPr>
          <p:nvPr/>
        </p:nvPicPr>
        <p:blipFill>
          <a:blip r:embed="rId3"/>
          <a:stretch>
            <a:fillRect/>
          </a:stretch>
        </p:blipFill>
        <p:spPr>
          <a:xfrm>
            <a:off x="924520" y="2057400"/>
            <a:ext cx="7294959" cy="4191000"/>
          </a:xfrm>
          <a:prstGeom prst="rect">
            <a:avLst/>
          </a:prstGeom>
        </p:spPr>
      </p:pic>
    </p:spTree>
    <p:extLst>
      <p:ext uri="{BB962C8B-B14F-4D97-AF65-F5344CB8AC3E}">
        <p14:creationId xmlns:p14="http://schemas.microsoft.com/office/powerpoint/2010/main" val="60422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7D5E-1F1D-474C-BF31-19892B564719}"/>
              </a:ext>
            </a:extLst>
          </p:cNvPr>
          <p:cNvSpPr>
            <a:spLocks noGrp="1"/>
          </p:cNvSpPr>
          <p:nvPr>
            <p:ph type="title"/>
          </p:nvPr>
        </p:nvSpPr>
        <p:spPr/>
        <p:txBody>
          <a:bodyPr/>
          <a:lstStyle/>
          <a:p>
            <a:r>
              <a:rPr lang="en-US" dirty="0"/>
              <a:t>Let’s Talk Money - Who Pays for What When a Research-Related Injury Occurs?</a:t>
            </a:r>
          </a:p>
        </p:txBody>
      </p:sp>
      <p:sp>
        <p:nvSpPr>
          <p:cNvPr id="3" name="Content Placeholder 2">
            <a:extLst>
              <a:ext uri="{FF2B5EF4-FFF2-40B4-BE49-F238E27FC236}">
                <a16:creationId xmlns:a16="http://schemas.microsoft.com/office/drawing/2014/main" id="{DBE2B195-E83F-40D4-9A0D-5FA9D74AC621}"/>
              </a:ext>
            </a:extLst>
          </p:cNvPr>
          <p:cNvSpPr>
            <a:spLocks noGrp="1"/>
          </p:cNvSpPr>
          <p:nvPr>
            <p:ph idx="1"/>
          </p:nvPr>
        </p:nvSpPr>
        <p:spPr>
          <a:xfrm>
            <a:off x="228601" y="2133600"/>
            <a:ext cx="5410199" cy="4449762"/>
          </a:xfrm>
        </p:spPr>
        <p:txBody>
          <a:bodyPr/>
          <a:lstStyle/>
          <a:p>
            <a:r>
              <a:rPr lang="en-US" sz="2200" dirty="0"/>
              <a:t>VHA Medical Center Directors have a responsibility to care for or arrange care for any VA subject injured as a result of participating in a VA R&amp;D Committee approved research study as required by 38 CFR 17.85.</a:t>
            </a:r>
          </a:p>
          <a:p>
            <a:r>
              <a:rPr lang="en-US" sz="2200" dirty="0"/>
              <a:t>A study sponsor can be made responsible for </a:t>
            </a:r>
            <a:r>
              <a:rPr lang="en-US" sz="2200" b="1" dirty="0"/>
              <a:t>reimbursing</a:t>
            </a:r>
            <a:r>
              <a:rPr lang="en-US" sz="2200" dirty="0"/>
              <a:t> the Medical Center for costs associated with a research-related injury if such terms are included in the </a:t>
            </a:r>
            <a:r>
              <a:rPr lang="en-US" sz="2200" b="1" dirty="0"/>
              <a:t>contractual agreement</a:t>
            </a:r>
            <a:r>
              <a:rPr lang="en-US" sz="2200" dirty="0"/>
              <a:t> with the study sponsor.</a:t>
            </a:r>
          </a:p>
        </p:txBody>
      </p:sp>
      <p:cxnSp>
        <p:nvCxnSpPr>
          <p:cNvPr id="17" name="Straight Connector 16">
            <a:extLst>
              <a:ext uri="{FF2B5EF4-FFF2-40B4-BE49-F238E27FC236}">
                <a16:creationId xmlns:a16="http://schemas.microsoft.com/office/drawing/2014/main" id="{508E5CCC-EB35-4E49-B826-9C5A792B4CE1}"/>
              </a:ext>
            </a:extLst>
          </p:cNvPr>
          <p:cNvCxnSpPr/>
          <p:nvPr/>
        </p:nvCxnSpPr>
        <p:spPr>
          <a:xfrm>
            <a:off x="5715000" y="1981200"/>
            <a:ext cx="0" cy="472440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18" descr="A drawing of a person&#10;&#10;Description automatically generated">
            <a:extLst>
              <a:ext uri="{FF2B5EF4-FFF2-40B4-BE49-F238E27FC236}">
                <a16:creationId xmlns:a16="http://schemas.microsoft.com/office/drawing/2014/main" id="{56BB6366-8FFC-4309-8CDE-F43378691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1" y="2819400"/>
            <a:ext cx="3216383" cy="2590800"/>
          </a:xfrm>
          <a:prstGeom prst="rect">
            <a:avLst/>
          </a:prstGeom>
        </p:spPr>
      </p:pic>
    </p:spTree>
    <p:extLst>
      <p:ext uri="{BB962C8B-B14F-4D97-AF65-F5344CB8AC3E}">
        <p14:creationId xmlns:p14="http://schemas.microsoft.com/office/powerpoint/2010/main" val="357498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holding, drawing, plane&#10;&#10;Description automatically generated">
            <a:extLst>
              <a:ext uri="{FF2B5EF4-FFF2-40B4-BE49-F238E27FC236}">
                <a16:creationId xmlns:a16="http://schemas.microsoft.com/office/drawing/2014/main" id="{49FE4A9D-2DE2-4865-8BFB-692E35999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828668"/>
            <a:ext cx="1724483" cy="977979"/>
          </a:xfrm>
          <a:prstGeom prst="rect">
            <a:avLst/>
          </a:prstGeom>
        </p:spPr>
      </p:pic>
      <p:sp>
        <p:nvSpPr>
          <p:cNvPr id="2" name="Title 1">
            <a:extLst>
              <a:ext uri="{FF2B5EF4-FFF2-40B4-BE49-F238E27FC236}">
                <a16:creationId xmlns:a16="http://schemas.microsoft.com/office/drawing/2014/main" id="{85B73036-0DA5-404A-ABD7-27704BC5F3FC}"/>
              </a:ext>
            </a:extLst>
          </p:cNvPr>
          <p:cNvSpPr>
            <a:spLocks noGrp="1"/>
          </p:cNvSpPr>
          <p:nvPr>
            <p:ph type="title"/>
          </p:nvPr>
        </p:nvSpPr>
        <p:spPr/>
        <p:txBody>
          <a:bodyPr/>
          <a:lstStyle/>
          <a:p>
            <a:r>
              <a:rPr lang="en-US" sz="2800" dirty="0"/>
              <a:t>Payment of Research Related Injuries:  </a:t>
            </a:r>
            <a:br>
              <a:rPr lang="en-US" sz="2800" dirty="0"/>
            </a:br>
            <a:r>
              <a:rPr lang="en-US" sz="2800" dirty="0"/>
              <a:t>Unfunded Studies and Studies where Sponsor does not Cover Research-Related Injuries</a:t>
            </a:r>
          </a:p>
        </p:txBody>
      </p:sp>
      <p:sp>
        <p:nvSpPr>
          <p:cNvPr id="3" name="Content Placeholder 2">
            <a:extLst>
              <a:ext uri="{FF2B5EF4-FFF2-40B4-BE49-F238E27FC236}">
                <a16:creationId xmlns:a16="http://schemas.microsoft.com/office/drawing/2014/main" id="{4E81D346-F429-453E-BF5D-F0D0809A0D5E}"/>
              </a:ext>
            </a:extLst>
          </p:cNvPr>
          <p:cNvSpPr>
            <a:spLocks noGrp="1"/>
          </p:cNvSpPr>
          <p:nvPr>
            <p:ph idx="1"/>
          </p:nvPr>
        </p:nvSpPr>
        <p:spPr/>
        <p:txBody>
          <a:bodyPr/>
          <a:lstStyle/>
          <a:p>
            <a:pPr marL="0" indent="0">
              <a:buNone/>
            </a:pPr>
            <a:r>
              <a:rPr lang="en-US" sz="2000" dirty="0"/>
              <a:t>In cases where the Medical Facility is responsible for paying for the costs associated with research-related injuries, the following funds may be used to reimburse for study-related injuries:</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endParaRPr lang="en-US" sz="2000" b="1" dirty="0"/>
          </a:p>
          <a:p>
            <a:r>
              <a:rPr lang="en-US" sz="2000" b="1" dirty="0"/>
              <a:t>ORD does not have funds set aside to reimburse medical facilities for costs incurred for research-related injuries</a:t>
            </a:r>
          </a:p>
          <a:p>
            <a:pPr lvl="2"/>
            <a:r>
              <a:rPr lang="en-US" sz="1600" b="1" dirty="0"/>
              <a:t>Except when ORD approves non-Veteran involvement                                                       in an ORD-funded study.</a:t>
            </a:r>
          </a:p>
        </p:txBody>
      </p:sp>
      <p:graphicFrame>
        <p:nvGraphicFramePr>
          <p:cNvPr id="4" name="Table 5">
            <a:extLst>
              <a:ext uri="{FF2B5EF4-FFF2-40B4-BE49-F238E27FC236}">
                <a16:creationId xmlns:a16="http://schemas.microsoft.com/office/drawing/2014/main" id="{3E2219E6-4706-4BAE-B6B4-E5864AA5E3A4}"/>
              </a:ext>
            </a:extLst>
          </p:cNvPr>
          <p:cNvGraphicFramePr>
            <a:graphicFrameLocks noGrp="1"/>
          </p:cNvGraphicFramePr>
          <p:nvPr>
            <p:extLst>
              <p:ext uri="{D42A27DB-BD31-4B8C-83A1-F6EECF244321}">
                <p14:modId xmlns:p14="http://schemas.microsoft.com/office/powerpoint/2010/main" val="2366700822"/>
              </p:ext>
            </p:extLst>
          </p:nvPr>
        </p:nvGraphicFramePr>
        <p:xfrm>
          <a:off x="838200" y="3120496"/>
          <a:ext cx="7092026" cy="1811681"/>
        </p:xfrm>
        <a:graphic>
          <a:graphicData uri="http://schemas.openxmlformats.org/drawingml/2006/table">
            <a:tbl>
              <a:tblPr firstRow="1" bandRow="1">
                <a:tableStyleId>{5C22544A-7EE6-4342-B048-85BDC9FD1C3A}</a:tableStyleId>
              </a:tblPr>
              <a:tblGrid>
                <a:gridCol w="2202140">
                  <a:extLst>
                    <a:ext uri="{9D8B030D-6E8A-4147-A177-3AD203B41FA5}">
                      <a16:colId xmlns:a16="http://schemas.microsoft.com/office/drawing/2014/main" val="2416459218"/>
                    </a:ext>
                  </a:extLst>
                </a:gridCol>
                <a:gridCol w="1150660">
                  <a:extLst>
                    <a:ext uri="{9D8B030D-6E8A-4147-A177-3AD203B41FA5}">
                      <a16:colId xmlns:a16="http://schemas.microsoft.com/office/drawing/2014/main" val="738335849"/>
                    </a:ext>
                  </a:extLst>
                </a:gridCol>
                <a:gridCol w="1524000">
                  <a:extLst>
                    <a:ext uri="{9D8B030D-6E8A-4147-A177-3AD203B41FA5}">
                      <a16:colId xmlns:a16="http://schemas.microsoft.com/office/drawing/2014/main" val="4039507677"/>
                    </a:ext>
                  </a:extLst>
                </a:gridCol>
                <a:gridCol w="2215226">
                  <a:extLst>
                    <a:ext uri="{9D8B030D-6E8A-4147-A177-3AD203B41FA5}">
                      <a16:colId xmlns:a16="http://schemas.microsoft.com/office/drawing/2014/main" val="1889480579"/>
                    </a:ext>
                  </a:extLst>
                </a:gridCol>
              </a:tblGrid>
              <a:tr h="790523">
                <a:tc>
                  <a:txBody>
                    <a:bodyPr/>
                    <a:lstStyle/>
                    <a:p>
                      <a:endParaRPr lang="en-US" sz="1600" dirty="0"/>
                    </a:p>
                  </a:txBody>
                  <a:tcPr/>
                </a:tc>
                <a:tc>
                  <a:txBody>
                    <a:bodyPr/>
                    <a:lstStyle/>
                    <a:p>
                      <a:pPr algn="ctr"/>
                      <a:r>
                        <a:rPr lang="en-US" sz="1600" dirty="0"/>
                        <a:t>Eligible Veteran </a:t>
                      </a:r>
                    </a:p>
                    <a:p>
                      <a:pPr algn="ctr"/>
                      <a:r>
                        <a:rPr lang="en-US" sz="1600" dirty="0"/>
                        <a:t>RRI</a:t>
                      </a:r>
                    </a:p>
                  </a:txBody>
                  <a:tcPr/>
                </a:tc>
                <a:tc>
                  <a:txBody>
                    <a:bodyPr/>
                    <a:lstStyle/>
                    <a:p>
                      <a:pPr algn="ctr"/>
                      <a:r>
                        <a:rPr lang="en-US" sz="1600" dirty="0"/>
                        <a:t>Non-Eligible Veteran RRI</a:t>
                      </a:r>
                    </a:p>
                  </a:txBody>
                  <a:tcPr/>
                </a:tc>
                <a:tc>
                  <a:txBody>
                    <a:bodyPr/>
                    <a:lstStyle/>
                    <a:p>
                      <a:pPr algn="ctr"/>
                      <a:r>
                        <a:rPr lang="en-US" sz="1600" dirty="0"/>
                        <a:t>Non-Veteran </a:t>
                      </a:r>
                    </a:p>
                    <a:p>
                      <a:pPr algn="ctr"/>
                      <a:r>
                        <a:rPr lang="en-US" sz="1600" dirty="0"/>
                        <a:t>RRI</a:t>
                      </a:r>
                    </a:p>
                  </a:txBody>
                  <a:tcPr/>
                </a:tc>
                <a:extLst>
                  <a:ext uri="{0D108BD9-81ED-4DB2-BD59-A6C34878D82A}">
                    <a16:rowId xmlns:a16="http://schemas.microsoft.com/office/drawing/2014/main" val="3722098557"/>
                  </a:ext>
                </a:extLst>
              </a:tr>
              <a:tr h="409601">
                <a:tc>
                  <a:txBody>
                    <a:bodyPr/>
                    <a:lstStyle/>
                    <a:p>
                      <a:r>
                        <a:rPr lang="en-US" sz="1600" dirty="0"/>
                        <a:t>Medical Appropriations</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863869426"/>
                  </a:ext>
                </a:extLst>
              </a:tr>
              <a:tr h="409601">
                <a:tc>
                  <a:txBody>
                    <a:bodyPr/>
                    <a:lstStyle/>
                    <a:p>
                      <a:r>
                        <a:rPr lang="en-US" sz="1600" dirty="0"/>
                        <a:t>Research Appropriations</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832176330"/>
                  </a:ext>
                </a:extLst>
              </a:tr>
            </a:tbl>
          </a:graphicData>
        </a:graphic>
      </p:graphicFrame>
      <p:pic>
        <p:nvPicPr>
          <p:cNvPr id="8" name="Graphic 7" descr="Checkmark">
            <a:extLst>
              <a:ext uri="{FF2B5EF4-FFF2-40B4-BE49-F238E27FC236}">
                <a16:creationId xmlns:a16="http://schemas.microsoft.com/office/drawing/2014/main" id="{D9A2C01B-72EE-4E45-BDFD-F5991067FF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5738" y="3936967"/>
            <a:ext cx="420687" cy="420687"/>
          </a:xfrm>
          <a:prstGeom prst="rect">
            <a:avLst/>
          </a:prstGeom>
        </p:spPr>
      </p:pic>
      <p:pic>
        <p:nvPicPr>
          <p:cNvPr id="12" name="Graphic 11" descr="Close">
            <a:extLst>
              <a:ext uri="{FF2B5EF4-FFF2-40B4-BE49-F238E27FC236}">
                <a16:creationId xmlns:a16="http://schemas.microsoft.com/office/drawing/2014/main" id="{EC27DEE3-1BB1-47B7-B376-88B588E7CC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4365" y="3944374"/>
            <a:ext cx="420687" cy="420687"/>
          </a:xfrm>
          <a:prstGeom prst="rect">
            <a:avLst/>
          </a:prstGeom>
        </p:spPr>
      </p:pic>
      <p:pic>
        <p:nvPicPr>
          <p:cNvPr id="13" name="Graphic 12" descr="Checkmark">
            <a:extLst>
              <a:ext uri="{FF2B5EF4-FFF2-40B4-BE49-F238E27FC236}">
                <a16:creationId xmlns:a16="http://schemas.microsoft.com/office/drawing/2014/main" id="{CAF2D285-CB41-498B-891D-A58D99A498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5256" y="4451066"/>
            <a:ext cx="420687" cy="420687"/>
          </a:xfrm>
          <a:prstGeom prst="rect">
            <a:avLst/>
          </a:prstGeom>
        </p:spPr>
      </p:pic>
      <p:pic>
        <p:nvPicPr>
          <p:cNvPr id="14" name="Graphic 13" descr="Checkmark">
            <a:extLst>
              <a:ext uri="{FF2B5EF4-FFF2-40B4-BE49-F238E27FC236}">
                <a16:creationId xmlns:a16="http://schemas.microsoft.com/office/drawing/2014/main" id="{1B8930C7-DB87-41EE-8967-888FF7BAFB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4364" y="4451065"/>
            <a:ext cx="420687" cy="420687"/>
          </a:xfrm>
          <a:prstGeom prst="rect">
            <a:avLst/>
          </a:prstGeom>
        </p:spPr>
      </p:pic>
      <p:pic>
        <p:nvPicPr>
          <p:cNvPr id="10" name="Graphic 9" descr="Close">
            <a:extLst>
              <a:ext uri="{FF2B5EF4-FFF2-40B4-BE49-F238E27FC236}">
                <a16:creationId xmlns:a16="http://schemas.microsoft.com/office/drawing/2014/main" id="{96EADF6A-31F8-46BE-85E2-85031A84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4764" y="3954582"/>
            <a:ext cx="420687" cy="420687"/>
          </a:xfrm>
          <a:prstGeom prst="rect">
            <a:avLst/>
          </a:prstGeom>
        </p:spPr>
      </p:pic>
      <p:pic>
        <p:nvPicPr>
          <p:cNvPr id="11" name="Graphic 10" descr="Checkmark">
            <a:extLst>
              <a:ext uri="{FF2B5EF4-FFF2-40B4-BE49-F238E27FC236}">
                <a16:creationId xmlns:a16="http://schemas.microsoft.com/office/drawing/2014/main" id="{EEF15342-BE55-4B74-AF28-49D9066BF3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24763" y="4469532"/>
            <a:ext cx="420687" cy="420687"/>
          </a:xfrm>
          <a:prstGeom prst="rect">
            <a:avLst/>
          </a:prstGeom>
        </p:spPr>
      </p:pic>
    </p:spTree>
    <p:extLst>
      <p:ext uri="{BB962C8B-B14F-4D97-AF65-F5344CB8AC3E}">
        <p14:creationId xmlns:p14="http://schemas.microsoft.com/office/powerpoint/2010/main" val="198518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21D1-035E-4189-868E-5EC26EB7F113}"/>
              </a:ext>
            </a:extLst>
          </p:cNvPr>
          <p:cNvSpPr>
            <a:spLocks noGrp="1"/>
          </p:cNvSpPr>
          <p:nvPr>
            <p:ph type="title"/>
          </p:nvPr>
        </p:nvSpPr>
        <p:spPr/>
        <p:txBody>
          <a:bodyPr/>
          <a:lstStyle/>
          <a:p>
            <a:r>
              <a:rPr lang="en-US" sz="3200" dirty="0"/>
              <a:t>Payment of Research-Related Injuries for Non-Veterans:  Funded Studies</a:t>
            </a:r>
          </a:p>
        </p:txBody>
      </p:sp>
      <p:sp>
        <p:nvSpPr>
          <p:cNvPr id="3" name="Content Placeholder 2">
            <a:extLst>
              <a:ext uri="{FF2B5EF4-FFF2-40B4-BE49-F238E27FC236}">
                <a16:creationId xmlns:a16="http://schemas.microsoft.com/office/drawing/2014/main" id="{D952DB29-F154-4E35-B664-A2A46702ABD3}"/>
              </a:ext>
            </a:extLst>
          </p:cNvPr>
          <p:cNvSpPr>
            <a:spLocks noGrp="1"/>
          </p:cNvSpPr>
          <p:nvPr>
            <p:ph idx="1"/>
          </p:nvPr>
        </p:nvSpPr>
        <p:spPr/>
        <p:txBody>
          <a:bodyPr/>
          <a:lstStyle/>
          <a:p>
            <a:endParaRPr lang="en-US" dirty="0"/>
          </a:p>
          <a:p>
            <a:endParaRPr lang="en-US" dirty="0"/>
          </a:p>
        </p:txBody>
      </p:sp>
      <p:graphicFrame>
        <p:nvGraphicFramePr>
          <p:cNvPr id="4" name="Table 3">
            <a:extLst>
              <a:ext uri="{FF2B5EF4-FFF2-40B4-BE49-F238E27FC236}">
                <a16:creationId xmlns:a16="http://schemas.microsoft.com/office/drawing/2014/main" id="{230A08CC-8301-49F2-8CA9-DC9EF0F87A4A}"/>
              </a:ext>
            </a:extLst>
          </p:cNvPr>
          <p:cNvGraphicFramePr>
            <a:graphicFrameLocks noGrp="1"/>
          </p:cNvGraphicFramePr>
          <p:nvPr>
            <p:extLst>
              <p:ext uri="{D42A27DB-BD31-4B8C-83A1-F6EECF244321}">
                <p14:modId xmlns:p14="http://schemas.microsoft.com/office/powerpoint/2010/main" val="2626737282"/>
              </p:ext>
            </p:extLst>
          </p:nvPr>
        </p:nvGraphicFramePr>
        <p:xfrm>
          <a:off x="457199" y="2209800"/>
          <a:ext cx="8153399" cy="4329212"/>
        </p:xfrm>
        <a:graphic>
          <a:graphicData uri="http://schemas.openxmlformats.org/drawingml/2006/table">
            <a:tbl>
              <a:tblPr/>
              <a:tblGrid>
                <a:gridCol w="2438400">
                  <a:extLst>
                    <a:ext uri="{9D8B030D-6E8A-4147-A177-3AD203B41FA5}">
                      <a16:colId xmlns:a16="http://schemas.microsoft.com/office/drawing/2014/main" val="2134695016"/>
                    </a:ext>
                  </a:extLst>
                </a:gridCol>
                <a:gridCol w="2971800">
                  <a:extLst>
                    <a:ext uri="{9D8B030D-6E8A-4147-A177-3AD203B41FA5}">
                      <a16:colId xmlns:a16="http://schemas.microsoft.com/office/drawing/2014/main" val="2167601357"/>
                    </a:ext>
                  </a:extLst>
                </a:gridCol>
                <a:gridCol w="2743199">
                  <a:extLst>
                    <a:ext uri="{9D8B030D-6E8A-4147-A177-3AD203B41FA5}">
                      <a16:colId xmlns:a16="http://schemas.microsoft.com/office/drawing/2014/main" val="518479964"/>
                    </a:ext>
                  </a:extLst>
                </a:gridCol>
              </a:tblGrid>
              <a:tr h="214421">
                <a:tc>
                  <a:txBody>
                    <a:bodyPr/>
                    <a:lstStyle/>
                    <a:p>
                      <a:pPr algn="ctr" fontAlgn="b"/>
                      <a:r>
                        <a:rPr lang="en-US" sz="1600" b="1" i="0" u="none" strike="noStrike" dirty="0">
                          <a:solidFill>
                            <a:srgbClr val="000000"/>
                          </a:solidFill>
                          <a:effectLst/>
                          <a:latin typeface="Calibri" panose="020F0502020204030204" pitchFamily="34" charset="0"/>
                        </a:rPr>
                        <a:t>Industry-Funded Studies</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Federally Funded Studies</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ORD Funded-Studies</a:t>
                      </a:r>
                    </a:p>
                  </a:txBody>
                  <a:tcPr marL="7883" marR="7883" marT="78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342346"/>
                  </a:ext>
                </a:extLst>
              </a:tr>
              <a:tr h="1286527">
                <a:tc>
                  <a:txBody>
                    <a:bodyPr/>
                    <a:lstStyle/>
                    <a:p>
                      <a:pPr algn="l" fontAlgn="b"/>
                      <a:r>
                        <a:rPr lang="en-US" sz="1400" b="0" i="0" u="none" strike="noStrike" dirty="0">
                          <a:solidFill>
                            <a:srgbClr val="000000"/>
                          </a:solidFill>
                          <a:effectLst/>
                          <a:latin typeface="Calibri" panose="020F0502020204030204" pitchFamily="34" charset="0"/>
                        </a:rPr>
                        <a:t>The contractual agreement with the </a:t>
                      </a:r>
                      <a:r>
                        <a:rPr lang="en-US" sz="1400" b="1" i="0" u="none" strike="noStrike" dirty="0">
                          <a:solidFill>
                            <a:srgbClr val="000000"/>
                          </a:solidFill>
                          <a:effectLst/>
                          <a:latin typeface="Calibri" panose="020F0502020204030204" pitchFamily="34" charset="0"/>
                        </a:rPr>
                        <a:t>study sponsor should cover reimbursement for research-related injuries of research subjects, to include non-Veterans.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 </a:t>
                      </a:r>
                      <a:r>
                        <a:rPr lang="en-US" sz="1400" b="1" i="0" u="none" strike="noStrike" dirty="0">
                          <a:solidFill>
                            <a:srgbClr val="000000"/>
                          </a:solidFill>
                          <a:effectLst/>
                          <a:latin typeface="Calibri" panose="020F0502020204030204" pitchFamily="34" charset="0"/>
                        </a:rPr>
                        <a:t>VA Medical Center </a:t>
                      </a:r>
                      <a:r>
                        <a:rPr lang="en-US" sz="1400" b="0" i="0" u="none" strike="noStrike" dirty="0">
                          <a:solidFill>
                            <a:srgbClr val="000000"/>
                          </a:solidFill>
                          <a:effectLst/>
                          <a:latin typeface="Calibri" panose="020F0502020204030204" pitchFamily="34" charset="0"/>
                        </a:rPr>
                        <a:t>is usually responsible for costs associated with research-related injuries for federally funded studies.</a:t>
                      </a:r>
                    </a:p>
                    <a:p>
                      <a:pPr algn="l" fontAlgn="b"/>
                      <a:endParaRPr lang="en-US" sz="1400" b="0" i="0" u="none" strike="noStrike" dirty="0">
                        <a:solidFill>
                          <a:srgbClr val="000000"/>
                        </a:solidFill>
                        <a:effectLst/>
                        <a:latin typeface="Calibri" panose="020F0502020204030204" pitchFamily="34" charset="0"/>
                      </a:endParaRP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ORD is responsible </a:t>
                      </a:r>
                      <a:r>
                        <a:rPr lang="en-US" sz="1400" b="0" i="0" u="none" strike="noStrike" dirty="0">
                          <a:solidFill>
                            <a:srgbClr val="000000"/>
                          </a:solidFill>
                          <a:effectLst/>
                          <a:latin typeface="Calibri" panose="020F0502020204030204" pitchFamily="34" charset="0"/>
                        </a:rPr>
                        <a:t>for costs associated with research-related injuries for Non-Veterans when the VA Medical Center obtains approval from the ORD funding service for the enrollment of non-Veterans.</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901559"/>
                  </a:ext>
                </a:extLst>
              </a:tr>
              <a:tr h="1401456">
                <a:tc>
                  <a:txBody>
                    <a:bodyPr/>
                    <a:lstStyle/>
                    <a:p>
                      <a:pPr algn="l" fontAlgn="b"/>
                      <a:r>
                        <a:rPr lang="en-US" sz="1400" b="0" i="0" u="none" strike="noStrike" dirty="0">
                          <a:solidFill>
                            <a:srgbClr val="000000"/>
                          </a:solidFill>
                          <a:effectLst/>
                          <a:latin typeface="Calibri" panose="020F0502020204030204" pitchFamily="34" charset="0"/>
                        </a:rPr>
                        <a:t>The Medical Center initially covers the cost of the injury and is subsequently </a:t>
                      </a:r>
                      <a:r>
                        <a:rPr lang="en-US" sz="1400" b="1" i="0" u="none" strike="noStrike" dirty="0">
                          <a:solidFill>
                            <a:srgbClr val="000000"/>
                          </a:solidFill>
                          <a:effectLst/>
                          <a:latin typeface="Calibri" panose="020F0502020204030204" pitchFamily="34" charset="0"/>
                        </a:rPr>
                        <a:t>reimbursed</a:t>
                      </a:r>
                      <a:r>
                        <a:rPr lang="en-US" sz="1400" b="0" i="0" u="none" strike="noStrike" dirty="0">
                          <a:solidFill>
                            <a:srgbClr val="000000"/>
                          </a:solidFill>
                          <a:effectLst/>
                          <a:latin typeface="Calibri" panose="020F0502020204030204" pitchFamily="34" charset="0"/>
                        </a:rPr>
                        <a:t> per the terms of the agreement.</a:t>
                      </a:r>
                    </a:p>
                    <a:p>
                      <a:pPr algn="l" fontAlgn="b"/>
                      <a:endParaRPr lang="en-US" sz="1400" b="0" i="0" u="none" strike="noStrike" dirty="0">
                        <a:solidFill>
                          <a:srgbClr val="000000"/>
                        </a:solidFill>
                        <a:effectLst/>
                        <a:latin typeface="Calibri" panose="020F0502020204030204" pitchFamily="34" charset="0"/>
                      </a:endParaRP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NIH/DOD do not have a formal compensation policy for injuries resulting from extramural </a:t>
                      </a:r>
                      <a:r>
                        <a:rPr lang="en-US" sz="1400" b="0" i="0" u="none" strike="noStrike" dirty="0">
                          <a:solidFill>
                            <a:srgbClr val="000000"/>
                          </a:solidFill>
                          <a:effectLst/>
                          <a:latin typeface="+mn-lt"/>
                        </a:rPr>
                        <a:t> research.  The award notice or agreement between the federal institution and the recipient institution should be reviewed to determine if reimbursement of research-related injuries is covered.</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The PI must obtain </a:t>
                      </a:r>
                      <a:r>
                        <a:rPr lang="en-US" sz="1400" b="1" i="0" u="none" strike="noStrike" dirty="0">
                          <a:solidFill>
                            <a:srgbClr val="000000"/>
                          </a:solidFill>
                          <a:effectLst/>
                          <a:latin typeface="Calibri" panose="020F0502020204030204" pitchFamily="34" charset="0"/>
                        </a:rPr>
                        <a:t>approval from the funding service</a:t>
                      </a:r>
                      <a:r>
                        <a:rPr lang="en-US" sz="1400" b="0" i="0" u="none" strike="noStrike" dirty="0">
                          <a:solidFill>
                            <a:srgbClr val="000000"/>
                          </a:solidFill>
                          <a:effectLst/>
                          <a:latin typeface="Calibri" panose="020F0502020204030204" pitchFamily="34" charset="0"/>
                        </a:rPr>
                        <a:t> prior to submitting the request to recruit non-Veterans to the R&amp;D Committee.</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074111"/>
                  </a:ext>
                </a:extLst>
              </a:tr>
              <a:tr h="804508">
                <a:tc>
                  <a:txBody>
                    <a:bodyPr/>
                    <a:lstStyle/>
                    <a:p>
                      <a:pPr algn="l" fontAlgn="b"/>
                      <a:r>
                        <a:rPr lang="en-US" sz="1400" b="0" i="0" u="none" strike="noStrike" dirty="0">
                          <a:solidFill>
                            <a:srgbClr val="000000"/>
                          </a:solidFill>
                          <a:effectLst/>
                          <a:latin typeface="Calibri" panose="020F0502020204030204" pitchFamily="34" charset="0"/>
                        </a:rPr>
                        <a:t>If the contractual agreement does not cover reimbursement of research-related injuries, the Medical Center is responsible for the costs.</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For DOD funded or for studies involving service members, there may be an opportunity for a DOD medical center to care for the RRI.</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7883" marR="7883" marT="78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241015"/>
                  </a:ext>
                </a:extLst>
              </a:tr>
            </a:tbl>
          </a:graphicData>
        </a:graphic>
      </p:graphicFrame>
    </p:spTree>
    <p:extLst>
      <p:ext uri="{BB962C8B-B14F-4D97-AF65-F5344CB8AC3E}">
        <p14:creationId xmlns:p14="http://schemas.microsoft.com/office/powerpoint/2010/main" val="192847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ACFA-A6F9-425F-BA66-5BB45A3C1E9F}"/>
              </a:ext>
            </a:extLst>
          </p:cNvPr>
          <p:cNvSpPr>
            <a:spLocks noGrp="1"/>
          </p:cNvSpPr>
          <p:nvPr>
            <p:ph type="title"/>
          </p:nvPr>
        </p:nvSpPr>
        <p:spPr/>
        <p:txBody>
          <a:bodyPr/>
          <a:lstStyle/>
          <a:p>
            <a:r>
              <a:rPr lang="en-US" sz="3000" dirty="0"/>
              <a:t>Practical Considerations and Strategies for Navigating Approval of non-Veterans in VA Research:  R&amp;D Committee</a:t>
            </a:r>
          </a:p>
        </p:txBody>
      </p:sp>
      <p:sp>
        <p:nvSpPr>
          <p:cNvPr id="3" name="Content Placeholder 2">
            <a:extLst>
              <a:ext uri="{FF2B5EF4-FFF2-40B4-BE49-F238E27FC236}">
                <a16:creationId xmlns:a16="http://schemas.microsoft.com/office/drawing/2014/main" id="{34C199FF-64AD-4C34-B300-2BE2DB18AF0F}"/>
              </a:ext>
            </a:extLst>
          </p:cNvPr>
          <p:cNvSpPr>
            <a:spLocks noGrp="1"/>
          </p:cNvSpPr>
          <p:nvPr>
            <p:ph idx="1"/>
          </p:nvPr>
        </p:nvSpPr>
        <p:spPr/>
        <p:txBody>
          <a:bodyPr/>
          <a:lstStyle/>
          <a:p>
            <a:pPr marL="0" indent="0">
              <a:buNone/>
            </a:pPr>
            <a:r>
              <a:rPr lang="en-US" sz="2400" dirty="0"/>
              <a:t>What strategies can be used to ensure that the R&amp;D Committee approves the recruitment of non-Veterans when a study is amended to include non-Veterans? </a:t>
            </a:r>
          </a:p>
          <a:p>
            <a:r>
              <a:rPr lang="en-US" sz="2000" dirty="0"/>
              <a:t>Include a statement in the original R&amp;DC approval letter that if at some point in the study the PI needs to expand the study population to include non-Veterans, the PI must inform the R&amp;DC.</a:t>
            </a:r>
            <a:endParaRPr lang="en-US" sz="1600" dirty="0"/>
          </a:p>
        </p:txBody>
      </p:sp>
    </p:spTree>
    <p:extLst>
      <p:ext uri="{BB962C8B-B14F-4D97-AF65-F5344CB8AC3E}">
        <p14:creationId xmlns:p14="http://schemas.microsoft.com/office/powerpoint/2010/main" val="4113193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AAB-6A25-4774-9F5D-663E4091D77B}"/>
              </a:ext>
            </a:extLst>
          </p:cNvPr>
          <p:cNvSpPr>
            <a:spLocks noGrp="1"/>
          </p:cNvSpPr>
          <p:nvPr>
            <p:ph type="title"/>
          </p:nvPr>
        </p:nvSpPr>
        <p:spPr/>
        <p:txBody>
          <a:bodyPr/>
          <a:lstStyle/>
          <a:p>
            <a:r>
              <a:rPr lang="en-US" sz="3000" dirty="0"/>
              <a:t>Practical Considerations and Strategies for Navigating Approval of non-Veterans in VA Research:  IRB</a:t>
            </a:r>
          </a:p>
        </p:txBody>
      </p:sp>
      <p:sp>
        <p:nvSpPr>
          <p:cNvPr id="3" name="Content Placeholder 2">
            <a:extLst>
              <a:ext uri="{FF2B5EF4-FFF2-40B4-BE49-F238E27FC236}">
                <a16:creationId xmlns:a16="http://schemas.microsoft.com/office/drawing/2014/main" id="{DF48F92F-AB3B-42AF-A139-8A02EC6F07E9}"/>
              </a:ext>
            </a:extLst>
          </p:cNvPr>
          <p:cNvSpPr>
            <a:spLocks noGrp="1"/>
          </p:cNvSpPr>
          <p:nvPr>
            <p:ph idx="1"/>
          </p:nvPr>
        </p:nvSpPr>
        <p:spPr/>
        <p:txBody>
          <a:bodyPr/>
          <a:lstStyle/>
          <a:p>
            <a:pPr marL="0" indent="0">
              <a:buNone/>
            </a:pPr>
            <a:r>
              <a:rPr lang="en-US" sz="2400" dirty="0">
                <a:solidFill>
                  <a:prstClr val="black"/>
                </a:solidFill>
              </a:rPr>
              <a:t>What is the IRB required to approve when a non-exempt human subjects research study is amended to include non-Veterans? </a:t>
            </a:r>
          </a:p>
          <a:p>
            <a:r>
              <a:rPr lang="en-US" sz="2000" dirty="0">
                <a:solidFill>
                  <a:prstClr val="black"/>
                </a:solidFill>
              </a:rPr>
              <a:t>No specific additional policy requirements</a:t>
            </a:r>
          </a:p>
          <a:p>
            <a:r>
              <a:rPr lang="en-US" sz="2000" dirty="0">
                <a:solidFill>
                  <a:prstClr val="black"/>
                </a:solidFill>
              </a:rPr>
              <a:t>The IRB must continue to ensure that any change in the research continues to meet ethical standards for protecting research subjects.</a:t>
            </a:r>
          </a:p>
          <a:p>
            <a:r>
              <a:rPr lang="en-US" sz="2000" dirty="0">
                <a:solidFill>
                  <a:prstClr val="black"/>
                </a:solidFill>
              </a:rPr>
              <a:t>Materials submitted that affect inclusion of non-Veterans should be reviewed, for example:</a:t>
            </a:r>
          </a:p>
          <a:p>
            <a:pPr lvl="1"/>
            <a:r>
              <a:rPr lang="en-US" sz="1800" dirty="0">
                <a:solidFill>
                  <a:prstClr val="black"/>
                </a:solidFill>
              </a:rPr>
              <a:t>Recruitment plan and materials</a:t>
            </a:r>
          </a:p>
          <a:p>
            <a:pPr lvl="1"/>
            <a:r>
              <a:rPr lang="en-US" sz="1800" dirty="0">
                <a:solidFill>
                  <a:prstClr val="black"/>
                </a:solidFill>
              </a:rPr>
              <a:t>Changes in the informed consent form </a:t>
            </a:r>
          </a:p>
          <a:p>
            <a:pPr lvl="1"/>
            <a:r>
              <a:rPr lang="en-US" sz="1800" dirty="0">
                <a:solidFill>
                  <a:prstClr val="black"/>
                </a:solidFill>
              </a:rPr>
              <a:t>Changes to study sample size</a:t>
            </a:r>
          </a:p>
          <a:p>
            <a:endParaRPr lang="en-US" dirty="0"/>
          </a:p>
        </p:txBody>
      </p:sp>
    </p:spTree>
    <p:extLst>
      <p:ext uri="{BB962C8B-B14F-4D97-AF65-F5344CB8AC3E}">
        <p14:creationId xmlns:p14="http://schemas.microsoft.com/office/powerpoint/2010/main" val="309159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D8D1B-C40F-4357-B0E4-FF0CEA1F7F47}"/>
              </a:ext>
            </a:extLst>
          </p:cNvPr>
          <p:cNvSpPr>
            <a:spLocks noGrp="1"/>
          </p:cNvSpPr>
          <p:nvPr>
            <p:ph idx="1"/>
          </p:nvPr>
        </p:nvSpPr>
        <p:spPr/>
        <p:txBody>
          <a:bodyPr/>
          <a:lstStyle/>
          <a:p>
            <a:pPr marL="0" indent="0">
              <a:buNone/>
            </a:pPr>
            <a:r>
              <a:rPr lang="en-US" sz="2400" dirty="0">
                <a:solidFill>
                  <a:prstClr val="black"/>
                </a:solidFill>
              </a:rPr>
              <a:t>Should an IRB-approved informed consent form for a study that will enroll non-Veterans include a statement that a non-Veterans’ insurance or the non-Veteran subject will be responsible for study costs or research-related injuries? </a:t>
            </a:r>
          </a:p>
          <a:p>
            <a:r>
              <a:rPr lang="en-US" sz="1800" dirty="0">
                <a:solidFill>
                  <a:schemeClr val="bg2">
                    <a:lumMod val="10000"/>
                  </a:schemeClr>
                </a:solidFill>
              </a:rPr>
              <a:t>No.  VHA </a:t>
            </a:r>
            <a:r>
              <a:rPr lang="en-US" sz="1800" dirty="0">
                <a:solidFill>
                  <a:prstClr val="black"/>
                </a:solidFill>
              </a:rPr>
              <a:t>Directive 1200.05 paragraph 17d(10) requires that a statement be provided to subjects that VA will provide treatment for research related injury in accordance with 38 CFR 17.85.  This applies to all subjects enrolled in VA research.</a:t>
            </a:r>
          </a:p>
          <a:p>
            <a:r>
              <a:rPr lang="en-US" sz="1800" dirty="0">
                <a:solidFill>
                  <a:prstClr val="black"/>
                </a:solidFill>
              </a:rPr>
              <a:t>VHA Directive 1200.05 paragraph 17e(10) requires, when appropriate, a statement be provided to research subjects that they or their insurance will not be charged for any costs related to the research.</a:t>
            </a:r>
          </a:p>
          <a:p>
            <a:pPr lvl="1"/>
            <a:r>
              <a:rPr lang="en-US" sz="1600" dirty="0">
                <a:solidFill>
                  <a:prstClr val="black"/>
                </a:solidFill>
              </a:rPr>
              <a:t>If co-payments are required for medical care and services specifically related to a subject’s medical care provided by VA, this can and should be conveyed during the informed consent process.</a:t>
            </a:r>
          </a:p>
          <a:p>
            <a:endParaRPr lang="en-US" dirty="0"/>
          </a:p>
        </p:txBody>
      </p:sp>
      <p:sp>
        <p:nvSpPr>
          <p:cNvPr id="4" name="Title 1">
            <a:extLst>
              <a:ext uri="{FF2B5EF4-FFF2-40B4-BE49-F238E27FC236}">
                <a16:creationId xmlns:a16="http://schemas.microsoft.com/office/drawing/2014/main" id="{6AF2145E-94CF-492A-BCA4-A734D5B78C6A}"/>
              </a:ext>
            </a:extLst>
          </p:cNvPr>
          <p:cNvSpPr>
            <a:spLocks noGrp="1"/>
          </p:cNvSpPr>
          <p:nvPr>
            <p:ph type="title"/>
          </p:nvPr>
        </p:nvSpPr>
        <p:spPr>
          <a:xfrm>
            <a:off x="457200" y="274638"/>
            <a:ext cx="8229600" cy="1290637"/>
          </a:xfrm>
        </p:spPr>
        <p:txBody>
          <a:bodyPr/>
          <a:lstStyle/>
          <a:p>
            <a:r>
              <a:rPr lang="en-US" sz="3000" dirty="0"/>
              <a:t>Practical Considerations and Strategies for Navigating Approval of non-Veterans in VA Research: IRB (continued)</a:t>
            </a:r>
          </a:p>
        </p:txBody>
      </p:sp>
    </p:spTree>
    <p:extLst>
      <p:ext uri="{BB962C8B-B14F-4D97-AF65-F5344CB8AC3E}">
        <p14:creationId xmlns:p14="http://schemas.microsoft.com/office/powerpoint/2010/main" val="362055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83859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6177-8096-4ABD-8C08-3352E1984402}"/>
              </a:ext>
            </a:extLst>
          </p:cNvPr>
          <p:cNvSpPr>
            <a:spLocks noGrp="1"/>
          </p:cNvSpPr>
          <p:nvPr>
            <p:ph type="title"/>
          </p:nvPr>
        </p:nvSpPr>
        <p:spPr/>
        <p:txBody>
          <a:bodyPr/>
          <a:lstStyle/>
          <a:p>
            <a:r>
              <a:rPr lang="en-US" dirty="0"/>
              <a:t>VA Research</a:t>
            </a:r>
          </a:p>
        </p:txBody>
      </p:sp>
      <p:sp>
        <p:nvSpPr>
          <p:cNvPr id="3" name="Content Placeholder 2">
            <a:extLst>
              <a:ext uri="{FF2B5EF4-FFF2-40B4-BE49-F238E27FC236}">
                <a16:creationId xmlns:a16="http://schemas.microsoft.com/office/drawing/2014/main" id="{3EBDFC54-FB9F-4096-AD23-D1842FF8C1CE}"/>
              </a:ext>
            </a:extLst>
          </p:cNvPr>
          <p:cNvSpPr>
            <a:spLocks noGrp="1"/>
          </p:cNvSpPr>
          <p:nvPr>
            <p:ph idx="1"/>
          </p:nvPr>
        </p:nvSpPr>
        <p:spPr/>
        <p:txBody>
          <a:bodyPr/>
          <a:lstStyle/>
          <a:p>
            <a:r>
              <a:rPr lang="en-US" sz="2400" dirty="0"/>
              <a:t>VA Research is research conducted by VA investigators (serving on compensated, WOC, or IPA appointments) while on VA time or on VA property.  The research may be funded by VA, by other sponsors, or be unfunded.</a:t>
            </a:r>
          </a:p>
          <a:p>
            <a:r>
              <a:rPr lang="en-US" sz="2400" dirty="0"/>
              <a:t>VA Research must be approved by the R&amp;D Committee before it can be initiated.</a:t>
            </a:r>
          </a:p>
          <a:p>
            <a:pPr marL="0" indent="0">
              <a:buNone/>
            </a:pPr>
            <a:endParaRPr lang="en-US" sz="2400" dirty="0"/>
          </a:p>
          <a:p>
            <a:endParaRPr lang="en-US" sz="2400" dirty="0"/>
          </a:p>
          <a:p>
            <a:endParaRPr lang="en-US" sz="2400" dirty="0"/>
          </a:p>
          <a:p>
            <a:pPr marL="0" indent="0">
              <a:buNone/>
            </a:pPr>
            <a:r>
              <a:rPr lang="en-US" sz="1800" dirty="0"/>
              <a:t>VHA Directive </a:t>
            </a:r>
            <a:r>
              <a:rPr lang="en-US" sz="1800" b="1" dirty="0"/>
              <a:t>1200.01 paragraph 3f</a:t>
            </a:r>
          </a:p>
        </p:txBody>
      </p:sp>
      <p:pic>
        <p:nvPicPr>
          <p:cNvPr id="5" name="Picture 4" descr="A picture containing table&#10;&#10;Description automatically generated">
            <a:extLst>
              <a:ext uri="{FF2B5EF4-FFF2-40B4-BE49-F238E27FC236}">
                <a16:creationId xmlns:a16="http://schemas.microsoft.com/office/drawing/2014/main" id="{2166F060-F2E4-448C-9245-1A8798B193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6400" y="4097337"/>
            <a:ext cx="2493210" cy="2486025"/>
          </a:xfrm>
          <a:prstGeom prst="rect">
            <a:avLst/>
          </a:prstGeom>
        </p:spPr>
      </p:pic>
    </p:spTree>
    <p:extLst>
      <p:ext uri="{BB962C8B-B14F-4D97-AF65-F5344CB8AC3E}">
        <p14:creationId xmlns:p14="http://schemas.microsoft.com/office/powerpoint/2010/main" val="3122351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0618D-7398-4FF4-9FD0-2F4F47FB534C}"/>
              </a:ext>
            </a:extLst>
          </p:cNvPr>
          <p:cNvSpPr>
            <a:spLocks noGrp="1"/>
          </p:cNvSpPr>
          <p:nvPr>
            <p:ph idx="1"/>
          </p:nvPr>
        </p:nvSpPr>
        <p:spPr/>
        <p:txBody>
          <a:bodyPr/>
          <a:lstStyle/>
          <a:p>
            <a:r>
              <a:rPr lang="en-US" sz="2000" dirty="0"/>
              <a:t>ORD Searchable FAQs:</a:t>
            </a:r>
          </a:p>
          <a:p>
            <a:pPr lvl="1"/>
            <a:r>
              <a:rPr lang="en-US" sz="1800" dirty="0"/>
              <a:t>https://www.research.va.gov/resources/policies/faq-search.cfm</a:t>
            </a:r>
          </a:p>
          <a:p>
            <a:pPr lvl="1"/>
            <a:r>
              <a:rPr lang="en-US" sz="1800" dirty="0"/>
              <a:t>Contains approximately 200 published FAQs</a:t>
            </a:r>
          </a:p>
          <a:p>
            <a:pPr lvl="1"/>
            <a:r>
              <a:rPr lang="en-US" sz="1800" dirty="0"/>
              <a:t>Database will be expanded in the next month to include questions and answers contained in ORD guidance documents</a:t>
            </a:r>
          </a:p>
          <a:p>
            <a:r>
              <a:rPr lang="en-US" sz="2000" dirty="0"/>
              <a:t>ORD Policy and Guidance Webpage:</a:t>
            </a:r>
          </a:p>
          <a:p>
            <a:pPr lvl="1"/>
            <a:r>
              <a:rPr lang="en-US" sz="1800" dirty="0">
                <a:hlinkClick r:id="rId3"/>
              </a:rPr>
              <a:t>https://www.research.va.gov/resources/policies/human_research.cfm</a:t>
            </a:r>
            <a:endParaRPr lang="en-US" sz="1800" dirty="0"/>
          </a:p>
          <a:p>
            <a:pPr lvl="1"/>
            <a:r>
              <a:rPr lang="en-US" sz="1800" dirty="0"/>
              <a:t>Contains all ORD FAQs, Guidance Documents, and Memorandums pertaining to Human Subjects Research</a:t>
            </a:r>
          </a:p>
        </p:txBody>
      </p:sp>
      <p:sp>
        <p:nvSpPr>
          <p:cNvPr id="4" name="Title 1">
            <a:extLst>
              <a:ext uri="{FF2B5EF4-FFF2-40B4-BE49-F238E27FC236}">
                <a16:creationId xmlns:a16="http://schemas.microsoft.com/office/drawing/2014/main" id="{AC18FCF9-957F-434E-B90F-BDBFA289E707}"/>
              </a:ext>
            </a:extLst>
          </p:cNvPr>
          <p:cNvSpPr>
            <a:spLocks noGrp="1"/>
          </p:cNvSpPr>
          <p:nvPr>
            <p:ph type="title"/>
          </p:nvPr>
        </p:nvSpPr>
        <p:spPr>
          <a:xfrm>
            <a:off x="457200" y="274638"/>
            <a:ext cx="8229600" cy="1290637"/>
          </a:xfrm>
        </p:spPr>
        <p:txBody>
          <a:bodyPr/>
          <a:lstStyle/>
          <a:p>
            <a:r>
              <a:rPr lang="en-US" sz="3200" dirty="0"/>
              <a:t>Resources for Information about ORD Policy and Guidance on Human Subjects Research</a:t>
            </a:r>
          </a:p>
        </p:txBody>
      </p:sp>
    </p:spTree>
    <p:extLst>
      <p:ext uri="{BB962C8B-B14F-4D97-AF65-F5344CB8AC3E}">
        <p14:creationId xmlns:p14="http://schemas.microsoft.com/office/powerpoint/2010/main" val="285177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C77C1-21AB-43DA-AEF7-707BC55B7138}"/>
              </a:ext>
            </a:extLst>
          </p:cNvPr>
          <p:cNvSpPr>
            <a:spLocks noGrp="1"/>
          </p:cNvSpPr>
          <p:nvPr>
            <p:ph idx="1"/>
          </p:nvPr>
        </p:nvSpPr>
        <p:spPr/>
        <p:txBody>
          <a:bodyPr/>
          <a:lstStyle/>
          <a:p>
            <a:r>
              <a:rPr lang="en-US" sz="2000" dirty="0"/>
              <a:t>ORPP&amp;E Sample Templates</a:t>
            </a:r>
          </a:p>
          <a:p>
            <a:pPr lvl="1"/>
            <a:r>
              <a:rPr lang="en-US" sz="1600" dirty="0">
                <a:hlinkClick r:id="rId3"/>
              </a:rPr>
              <a:t>https://www.research.va.gov/programs/orppe/policy/draft/default.cfm</a:t>
            </a:r>
            <a:endParaRPr lang="en-US" sz="1600" dirty="0"/>
          </a:p>
          <a:p>
            <a:pPr lvl="1"/>
            <a:r>
              <a:rPr lang="en-US" sz="1600" dirty="0"/>
              <a:t>Contains over 60 sample templates, application forms, reviewer forms, flow charts pertaining to the review and oversight of research involving human subjects.</a:t>
            </a:r>
          </a:p>
          <a:p>
            <a:r>
              <a:rPr lang="en-US" sz="2000" dirty="0"/>
              <a:t>ORPP&amp;E Toolkits</a:t>
            </a:r>
          </a:p>
          <a:p>
            <a:pPr lvl="1"/>
            <a:r>
              <a:rPr lang="en-US" sz="1600" dirty="0">
                <a:hlinkClick r:id="rId4"/>
              </a:rPr>
              <a:t>https://www.research.va.gov/programs/orppe/education/tools.cfm</a:t>
            </a:r>
            <a:endParaRPr lang="en-US" sz="1600" dirty="0"/>
          </a:p>
          <a:p>
            <a:pPr lvl="1"/>
            <a:r>
              <a:rPr lang="en-US" sz="1600" dirty="0"/>
              <a:t>Currently contains two toolkits on Exempt Research and R&amp;D Committee Review</a:t>
            </a:r>
          </a:p>
          <a:p>
            <a:pPr lvl="1"/>
            <a:r>
              <a:rPr lang="en-US" sz="1600" dirty="0"/>
              <a:t>Lookout for a release of a new toolkit on Information Security Reviews in the near future.</a:t>
            </a:r>
          </a:p>
          <a:p>
            <a:r>
              <a:rPr lang="en-US" sz="2000" dirty="0"/>
              <a:t>ORD Regulatory Mailbox</a:t>
            </a:r>
          </a:p>
          <a:p>
            <a:pPr lvl="1"/>
            <a:r>
              <a:rPr lang="en-US" sz="1600" dirty="0"/>
              <a:t>When all else fails, email </a:t>
            </a:r>
            <a:r>
              <a:rPr lang="en-US" sz="1600" dirty="0">
                <a:hlinkClick r:id="rId5"/>
              </a:rPr>
              <a:t>vhacoordregulatory@va.gov</a:t>
            </a:r>
            <a:endParaRPr lang="en-US" sz="1600" dirty="0"/>
          </a:p>
          <a:p>
            <a:pPr lvl="1"/>
            <a:endParaRPr lang="en-US" sz="1400" dirty="0"/>
          </a:p>
          <a:p>
            <a:endParaRPr lang="en-US" dirty="0"/>
          </a:p>
        </p:txBody>
      </p:sp>
      <p:sp>
        <p:nvSpPr>
          <p:cNvPr id="4" name="Title 1">
            <a:extLst>
              <a:ext uri="{FF2B5EF4-FFF2-40B4-BE49-F238E27FC236}">
                <a16:creationId xmlns:a16="http://schemas.microsoft.com/office/drawing/2014/main" id="{DE4678BF-1190-4BF5-8FDF-AEC035FFA516}"/>
              </a:ext>
            </a:extLst>
          </p:cNvPr>
          <p:cNvSpPr>
            <a:spLocks noGrp="1"/>
          </p:cNvSpPr>
          <p:nvPr>
            <p:ph type="title"/>
          </p:nvPr>
        </p:nvSpPr>
        <p:spPr>
          <a:xfrm>
            <a:off x="457200" y="274638"/>
            <a:ext cx="8229600" cy="1290637"/>
          </a:xfrm>
        </p:spPr>
        <p:txBody>
          <a:bodyPr/>
          <a:lstStyle/>
          <a:p>
            <a:r>
              <a:rPr lang="en-US" sz="3200" dirty="0"/>
              <a:t>Resources for Information about ORD Policy and Guidance on Human Subjects Research</a:t>
            </a:r>
          </a:p>
        </p:txBody>
      </p:sp>
    </p:spTree>
    <p:extLst>
      <p:ext uri="{BB962C8B-B14F-4D97-AF65-F5344CB8AC3E}">
        <p14:creationId xmlns:p14="http://schemas.microsoft.com/office/powerpoint/2010/main" val="3071245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81E-ED17-4151-ACEA-F3B642FDE51A}"/>
              </a:ext>
            </a:extLst>
          </p:cNvPr>
          <p:cNvSpPr>
            <a:spLocks noGrp="1"/>
          </p:cNvSpPr>
          <p:nvPr>
            <p:ph type="title"/>
          </p:nvPr>
        </p:nvSpPr>
        <p:spPr/>
        <p:txBody>
          <a:bodyPr/>
          <a:lstStyle/>
          <a:p>
            <a:r>
              <a:rPr lang="en-US" dirty="0"/>
              <a:t>Research and Development Committee Workshop Series</a:t>
            </a:r>
          </a:p>
        </p:txBody>
      </p:sp>
      <p:graphicFrame>
        <p:nvGraphicFramePr>
          <p:cNvPr id="4" name="Content Placeholder 3">
            <a:extLst>
              <a:ext uri="{FF2B5EF4-FFF2-40B4-BE49-F238E27FC236}">
                <a16:creationId xmlns:a16="http://schemas.microsoft.com/office/drawing/2014/main" id="{CF36ED52-3C4B-442B-9EC7-65B767A1E12C}"/>
              </a:ext>
            </a:extLst>
          </p:cNvPr>
          <p:cNvGraphicFramePr>
            <a:graphicFrameLocks noGrp="1"/>
          </p:cNvGraphicFramePr>
          <p:nvPr>
            <p:ph idx="1"/>
            <p:extLst>
              <p:ext uri="{D42A27DB-BD31-4B8C-83A1-F6EECF244321}">
                <p14:modId xmlns:p14="http://schemas.microsoft.com/office/powerpoint/2010/main" val="2456995303"/>
              </p:ext>
            </p:extLst>
          </p:nvPr>
        </p:nvGraphicFramePr>
        <p:xfrm>
          <a:off x="457200" y="1935163"/>
          <a:ext cx="8229600" cy="47396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435157717"/>
                    </a:ext>
                  </a:extLst>
                </a:gridCol>
                <a:gridCol w="1905000">
                  <a:extLst>
                    <a:ext uri="{9D8B030D-6E8A-4147-A177-3AD203B41FA5}">
                      <a16:colId xmlns:a16="http://schemas.microsoft.com/office/drawing/2014/main" val="3358365362"/>
                    </a:ext>
                  </a:extLst>
                </a:gridCol>
                <a:gridCol w="1524000">
                  <a:extLst>
                    <a:ext uri="{9D8B030D-6E8A-4147-A177-3AD203B41FA5}">
                      <a16:colId xmlns:a16="http://schemas.microsoft.com/office/drawing/2014/main" val="3984586326"/>
                    </a:ext>
                  </a:extLst>
                </a:gridCol>
              </a:tblGrid>
              <a:tr h="370840">
                <a:tc>
                  <a:txBody>
                    <a:bodyPr/>
                    <a:lstStyle/>
                    <a:p>
                      <a:r>
                        <a:rPr lang="en-US" sz="1400" dirty="0"/>
                        <a:t>Proposed Training</a:t>
                      </a:r>
                    </a:p>
                  </a:txBody>
                  <a:tcPr/>
                </a:tc>
                <a:tc>
                  <a:txBody>
                    <a:bodyPr/>
                    <a:lstStyle/>
                    <a:p>
                      <a:r>
                        <a:rPr lang="en-US" sz="1400" dirty="0"/>
                        <a:t>Training Type</a:t>
                      </a:r>
                    </a:p>
                  </a:txBody>
                  <a:tcPr/>
                </a:tc>
                <a:tc>
                  <a:txBody>
                    <a:bodyPr/>
                    <a:lstStyle/>
                    <a:p>
                      <a:r>
                        <a:rPr lang="en-US" sz="1400" dirty="0"/>
                        <a:t>Tentative Date</a:t>
                      </a:r>
                    </a:p>
                  </a:txBody>
                  <a:tcPr/>
                </a:tc>
                <a:extLst>
                  <a:ext uri="{0D108BD9-81ED-4DB2-BD59-A6C34878D82A}">
                    <a16:rowId xmlns:a16="http://schemas.microsoft.com/office/drawing/2014/main" val="2327963922"/>
                  </a:ext>
                </a:extLst>
              </a:tr>
              <a:tr h="370840">
                <a:tc>
                  <a:txBody>
                    <a:bodyPr/>
                    <a:lstStyle/>
                    <a:p>
                      <a:r>
                        <a:rPr lang="en-US" sz="1400" dirty="0">
                          <a:solidFill>
                            <a:schemeClr val="bg1">
                              <a:lumMod val="50000"/>
                            </a:schemeClr>
                          </a:solidFill>
                        </a:rPr>
                        <a:t>Differentiating roles of the R&amp;D Committee and the IRB </a:t>
                      </a:r>
                    </a:p>
                  </a:txBody>
                  <a:tcPr/>
                </a:tc>
                <a:tc>
                  <a:txBody>
                    <a:bodyPr/>
                    <a:lstStyle/>
                    <a:p>
                      <a:r>
                        <a:rPr lang="en-US" sz="1400" dirty="0">
                          <a:solidFill>
                            <a:schemeClr val="bg1">
                              <a:lumMod val="50000"/>
                            </a:schemeClr>
                          </a:solidFill>
                        </a:rPr>
                        <a:t>Traditional Webinar</a:t>
                      </a:r>
                    </a:p>
                  </a:txBody>
                  <a:tcPr/>
                </a:tc>
                <a:tc>
                  <a:txBody>
                    <a:bodyPr/>
                    <a:lstStyle/>
                    <a:p>
                      <a:r>
                        <a:rPr lang="en-US" sz="1400" dirty="0">
                          <a:solidFill>
                            <a:schemeClr val="bg1">
                              <a:lumMod val="50000"/>
                            </a:schemeClr>
                          </a:solidFill>
                        </a:rPr>
                        <a:t>11/7/2019</a:t>
                      </a:r>
                    </a:p>
                  </a:txBody>
                  <a:tcPr/>
                </a:tc>
                <a:extLst>
                  <a:ext uri="{0D108BD9-81ED-4DB2-BD59-A6C34878D82A}">
                    <a16:rowId xmlns:a16="http://schemas.microsoft.com/office/drawing/2014/main" val="2078409320"/>
                  </a:ext>
                </a:extLst>
              </a:tr>
              <a:tr h="370840">
                <a:tc>
                  <a:txBody>
                    <a:bodyPr/>
                    <a:lstStyle/>
                    <a:p>
                      <a:r>
                        <a:rPr lang="en-US" sz="1400" dirty="0">
                          <a:solidFill>
                            <a:schemeClr val="tx1">
                              <a:lumMod val="50000"/>
                              <a:lumOff val="50000"/>
                            </a:schemeClr>
                          </a:solidFill>
                        </a:rPr>
                        <a:t>R&amp;D Committee Responsibility:  Review and Approval of Research </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12/11/2019</a:t>
                      </a:r>
                    </a:p>
                  </a:txBody>
                  <a:tcPr/>
                </a:tc>
                <a:extLst>
                  <a:ext uri="{0D108BD9-81ED-4DB2-BD59-A6C34878D82A}">
                    <a16:rowId xmlns:a16="http://schemas.microsoft.com/office/drawing/2014/main" val="1277100221"/>
                  </a:ext>
                </a:extLst>
              </a:tr>
              <a:tr h="370840">
                <a:tc>
                  <a:txBody>
                    <a:bodyPr/>
                    <a:lstStyle/>
                    <a:p>
                      <a:r>
                        <a:rPr lang="en-US" sz="1400" dirty="0">
                          <a:solidFill>
                            <a:schemeClr val="tx1">
                              <a:lumMod val="50000"/>
                              <a:lumOff val="50000"/>
                            </a:schemeClr>
                          </a:solidFill>
                        </a:rPr>
                        <a:t>R&amp;D Committee Operations:  Convened Meeting vs. Designated Member Review (DMR)</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12/19/2019</a:t>
                      </a:r>
                    </a:p>
                  </a:txBody>
                  <a:tcPr/>
                </a:tc>
                <a:extLst>
                  <a:ext uri="{0D108BD9-81ED-4DB2-BD59-A6C34878D82A}">
                    <a16:rowId xmlns:a16="http://schemas.microsoft.com/office/drawing/2014/main" val="941142847"/>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Part 1- Review and Approval of Exempt Research</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2/4/2020 and 2/19/2020</a:t>
                      </a:r>
                    </a:p>
                  </a:txBody>
                  <a:tcPr/>
                </a:tc>
                <a:extLst>
                  <a:ext uri="{0D108BD9-81ED-4DB2-BD59-A6C34878D82A}">
                    <a16:rowId xmlns:a16="http://schemas.microsoft.com/office/drawing/2014/main" val="3688344723"/>
                  </a:ext>
                </a:extLst>
              </a:tr>
              <a:tr h="370840">
                <a:tc>
                  <a:txBody>
                    <a:bodyPr/>
                    <a:lstStyle/>
                    <a:p>
                      <a:r>
                        <a:rPr lang="en-US" sz="1400" kern="1200" dirty="0">
                          <a:solidFill>
                            <a:schemeClr val="tx1">
                              <a:lumMod val="50000"/>
                              <a:lumOff val="50000"/>
                            </a:schemeClr>
                          </a:solidFill>
                          <a:latin typeface="+mn-lt"/>
                          <a:ea typeface="+mn-ea"/>
                          <a:cs typeface="+mn-cs"/>
                        </a:rPr>
                        <a:t> R&amp;D Committee Responsibility:  Non-Compliance Review and Reporting</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3/4/2020</a:t>
                      </a:r>
                    </a:p>
                  </a:txBody>
                  <a:tcPr/>
                </a:tc>
                <a:extLst>
                  <a:ext uri="{0D108BD9-81ED-4DB2-BD59-A6C34878D82A}">
                    <a16:rowId xmlns:a16="http://schemas.microsoft.com/office/drawing/2014/main" val="609073132"/>
                  </a:ext>
                </a:extLst>
              </a:tr>
              <a:tr h="370840">
                <a:tc>
                  <a:txBody>
                    <a:bodyPr/>
                    <a:lstStyle/>
                    <a:p>
                      <a:r>
                        <a:rPr lang="en-US" sz="1400" kern="1200" dirty="0">
                          <a:solidFill>
                            <a:schemeClr val="tx1">
                              <a:lumMod val="50000"/>
                              <a:lumOff val="50000"/>
                            </a:schemeClr>
                          </a:solidFill>
                          <a:latin typeface="+mn-lt"/>
                          <a:ea typeface="+mn-ea"/>
                          <a:cs typeface="+mn-cs"/>
                        </a:rPr>
                        <a:t>Review and Approval of Exempt Research:  Part 2 - Capstone Case</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4/9/2020</a:t>
                      </a:r>
                    </a:p>
                  </a:txBody>
                  <a:tcPr/>
                </a:tc>
                <a:extLst>
                  <a:ext uri="{0D108BD9-81ED-4DB2-BD59-A6C34878D82A}">
                    <a16:rowId xmlns:a16="http://schemas.microsoft.com/office/drawing/2014/main" val="2932969090"/>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Review and Approval of Amendments and Continuing Reviews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6/3/2020</a:t>
                      </a:r>
                    </a:p>
                  </a:txBody>
                  <a:tcPr/>
                </a:tc>
                <a:extLst>
                  <a:ext uri="{0D108BD9-81ED-4DB2-BD59-A6C34878D82A}">
                    <a16:rowId xmlns:a16="http://schemas.microsoft.com/office/drawing/2014/main" val="3388770049"/>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QI/QA Activities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7/15/2020</a:t>
                      </a:r>
                    </a:p>
                  </a:txBody>
                  <a:tcPr/>
                </a:tc>
                <a:extLst>
                  <a:ext uri="{0D108BD9-81ED-4DB2-BD59-A6C34878D82A}">
                    <a16:rowId xmlns:a16="http://schemas.microsoft.com/office/drawing/2014/main" val="3369438768"/>
                  </a:ext>
                </a:extLst>
              </a:tr>
              <a:tr h="477837">
                <a:tc>
                  <a:txBody>
                    <a:bodyPr/>
                    <a:lstStyle/>
                    <a:p>
                      <a:r>
                        <a:rPr lang="en-US" sz="1400" kern="1200" dirty="0">
                          <a:solidFill>
                            <a:schemeClr val="tx1">
                              <a:lumMod val="50000"/>
                              <a:lumOff val="50000"/>
                            </a:schemeClr>
                          </a:solidFill>
                          <a:latin typeface="+mn-lt"/>
                          <a:ea typeface="+mn-ea"/>
                          <a:cs typeface="+mn-cs"/>
                        </a:rPr>
                        <a:t>R&amp;D Committee Responsibility:  Review and Approval of Non-Veterans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10/22/2020</a:t>
                      </a:r>
                    </a:p>
                  </a:txBody>
                  <a:tcPr/>
                </a:tc>
                <a:extLst>
                  <a:ext uri="{0D108BD9-81ED-4DB2-BD59-A6C34878D82A}">
                    <a16:rowId xmlns:a16="http://schemas.microsoft.com/office/drawing/2014/main" val="2285372376"/>
                  </a:ext>
                </a:extLst>
              </a:tr>
            </a:tbl>
          </a:graphicData>
        </a:graphic>
      </p:graphicFrame>
    </p:spTree>
    <p:extLst>
      <p:ext uri="{BB962C8B-B14F-4D97-AF65-F5344CB8AC3E}">
        <p14:creationId xmlns:p14="http://schemas.microsoft.com/office/powerpoint/2010/main" val="84914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2400"/>
              </a:spcAft>
            </a:pPr>
            <a:r>
              <a:rPr lang="en-US" sz="1600" dirty="0">
                <a:hlinkClick r:id="rId3"/>
              </a:rPr>
              <a:t>Revised Common Rule (published January 19, 2017)</a:t>
            </a:r>
            <a:endParaRPr lang="en-US" sz="1600" dirty="0"/>
          </a:p>
          <a:p>
            <a:pPr lvl="1">
              <a:spcAft>
                <a:spcPts val="2400"/>
              </a:spcAft>
            </a:pPr>
            <a:r>
              <a:rPr lang="en-US" sz="1400" dirty="0"/>
              <a:t>Pages 7259 to 7274 contain the Text of the Final Rule</a:t>
            </a:r>
          </a:p>
          <a:p>
            <a:pPr>
              <a:spcAft>
                <a:spcPts val="2400"/>
              </a:spcAft>
            </a:pPr>
            <a:r>
              <a:rPr lang="en-US" sz="1600" dirty="0">
                <a:hlinkClick r:id="rId4"/>
              </a:rPr>
              <a:t>VHA Directive 1200.05</a:t>
            </a:r>
            <a:endParaRPr lang="en-US" sz="1600" dirty="0"/>
          </a:p>
          <a:p>
            <a:pPr>
              <a:spcAft>
                <a:spcPts val="2400"/>
              </a:spcAft>
            </a:pPr>
            <a:r>
              <a:rPr lang="en-US" sz="1600" dirty="0">
                <a:hlinkClick r:id="rId5"/>
              </a:rPr>
              <a:t>VHA Directive 1200.01</a:t>
            </a:r>
            <a:endParaRPr lang="en-US" sz="1600" dirty="0"/>
          </a:p>
          <a:p>
            <a:pPr>
              <a:spcAft>
                <a:spcPts val="2400"/>
              </a:spcAft>
            </a:pPr>
            <a:r>
              <a:rPr lang="en-US" sz="1600" dirty="0">
                <a:hlinkClick r:id="rId6"/>
              </a:rPr>
              <a:t>ORD Policies and Guidance Documents</a:t>
            </a:r>
            <a:endParaRPr lang="en-US" sz="1600" dirty="0"/>
          </a:p>
          <a:p>
            <a:pPr>
              <a:spcAft>
                <a:spcPts val="2400"/>
              </a:spcAft>
            </a:pPr>
            <a:r>
              <a:rPr lang="en-US" sz="1600" dirty="0">
                <a:hlinkClick r:id="rId7"/>
              </a:rPr>
              <a:t>ORPP&amp;E </a:t>
            </a:r>
            <a:r>
              <a:rPr lang="en-US" sz="1600" dirty="0" err="1">
                <a:hlinkClick r:id="rId7"/>
              </a:rPr>
              <a:t>Cyberseminars</a:t>
            </a:r>
            <a:endParaRPr lang="en-US" sz="1600" dirty="0"/>
          </a:p>
          <a:p>
            <a:pPr>
              <a:spcAft>
                <a:spcPts val="2400"/>
              </a:spcAft>
            </a:pPr>
            <a:r>
              <a:rPr lang="en-US" sz="1600" dirty="0">
                <a:hlinkClick r:id="rId8"/>
              </a:rPr>
              <a:t>ORPP&amp;E FAQs</a:t>
            </a:r>
            <a:endParaRPr lang="en-US" sz="1600" dirty="0"/>
          </a:p>
          <a:p>
            <a:pPr>
              <a:spcAft>
                <a:spcPts val="2400"/>
              </a:spcAft>
            </a:pPr>
            <a:r>
              <a:rPr lang="en-US" sz="1600" dirty="0">
                <a:hlinkClick r:id="rId9"/>
              </a:rPr>
              <a:t>ORPP&amp;E’s Single IRB webpage</a:t>
            </a:r>
            <a:endParaRPr lang="en-US" sz="1600" dirty="0"/>
          </a:p>
          <a:p>
            <a:pPr>
              <a:spcAft>
                <a:spcPts val="2400"/>
              </a:spcAft>
            </a:pPr>
            <a:r>
              <a:rPr lang="en-US" sz="1600" dirty="0">
                <a:hlinkClick r:id="rId10"/>
              </a:rPr>
              <a:t>VA Innovation and Research Review System (VAIRRS)</a:t>
            </a:r>
            <a:endParaRPr lang="en-US" sz="1600" dirty="0"/>
          </a:p>
        </p:txBody>
      </p:sp>
    </p:spTree>
    <p:extLst>
      <p:ext uri="{BB962C8B-B14F-4D97-AF65-F5344CB8AC3E}">
        <p14:creationId xmlns:p14="http://schemas.microsoft.com/office/powerpoint/2010/main" val="2642068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a:xfrm>
            <a:off x="352926" y="288758"/>
            <a:ext cx="8229600" cy="543253"/>
          </a:xfrm>
        </p:spPr>
        <p:txBody>
          <a:bodyPr>
            <a:normAutofit/>
          </a:bodyPr>
          <a:lstStyle/>
          <a:p>
            <a:r>
              <a:rPr lang="en-US" sz="2800" b="1"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2677656"/>
          </a:xfrm>
          <a:prstGeom prst="rect">
            <a:avLst/>
          </a:prstGeom>
        </p:spPr>
        <p:txBody>
          <a:bodyPr wrap="square">
            <a:spAutoFit/>
          </a:bodyPr>
          <a:lstStyle/>
          <a:p>
            <a:pPr marL="457200" indent="-457200">
              <a:buFont typeface="Arial" panose="020B0604020202020204" pitchFamily="34" charset="0"/>
              <a:buChar char="•"/>
            </a:pPr>
            <a:r>
              <a:rPr lang="en-US" sz="2400" dirty="0"/>
              <a:t>A recording of this session and the associated handouts will be available on ORPP&amp;E’s Education and Training website approximately one-week post-webinar</a:t>
            </a:r>
          </a:p>
          <a:p>
            <a:endParaRPr lang="en-US" sz="2400" dirty="0"/>
          </a:p>
          <a:p>
            <a:pPr marL="457200" indent="-457200">
              <a:buFont typeface="Arial" panose="020B0604020202020204" pitchFamily="34" charset="0"/>
              <a:buChar char="•"/>
            </a:pPr>
            <a:r>
              <a:rPr lang="en-US" sz="2400" dirty="0"/>
              <a:t>An archive of all ORPP&amp;E-hosted webinars can be found here:  </a:t>
            </a:r>
            <a:r>
              <a:rPr lang="en-US" sz="2400" dirty="0">
                <a:hlinkClick r:id="rId3"/>
              </a:rPr>
              <a:t>https://www.research.va.gov/programs/orppe/education/webinars/archives.cfm</a:t>
            </a:r>
            <a:endParaRPr lang="en-US" sz="2400" dirty="0"/>
          </a:p>
        </p:txBody>
      </p:sp>
    </p:spTree>
    <p:extLst>
      <p:ext uri="{BB962C8B-B14F-4D97-AF65-F5344CB8AC3E}">
        <p14:creationId xmlns:p14="http://schemas.microsoft.com/office/powerpoint/2010/main" val="25604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B39-CAA1-419A-AA2C-7F888C840163}"/>
              </a:ext>
            </a:extLst>
          </p:cNvPr>
          <p:cNvSpPr>
            <a:spLocks noGrp="1"/>
          </p:cNvSpPr>
          <p:nvPr>
            <p:ph type="title"/>
          </p:nvPr>
        </p:nvSpPr>
        <p:spPr/>
        <p:txBody>
          <a:bodyPr/>
          <a:lstStyle/>
          <a:p>
            <a:r>
              <a:rPr lang="en-US" dirty="0"/>
              <a:t>VA Research  (continued)</a:t>
            </a:r>
          </a:p>
        </p:txBody>
      </p:sp>
      <p:sp>
        <p:nvSpPr>
          <p:cNvPr id="3" name="Content Placeholder 2">
            <a:extLst>
              <a:ext uri="{FF2B5EF4-FFF2-40B4-BE49-F238E27FC236}">
                <a16:creationId xmlns:a16="http://schemas.microsoft.com/office/drawing/2014/main" id="{5531BD63-63B4-48CA-8B81-31001AF9C9C2}"/>
              </a:ext>
            </a:extLst>
          </p:cNvPr>
          <p:cNvSpPr>
            <a:spLocks noGrp="1"/>
          </p:cNvSpPr>
          <p:nvPr>
            <p:ph idx="1"/>
          </p:nvPr>
        </p:nvSpPr>
        <p:spPr/>
        <p:txBody>
          <a:bodyPr/>
          <a:lstStyle/>
          <a:p>
            <a:r>
              <a:rPr lang="en-US" sz="2400" dirty="0">
                <a:solidFill>
                  <a:prstClr val="black"/>
                </a:solidFill>
              </a:rPr>
              <a:t>VA is required to provide necessary medical treatment for a subject injured as a result of participating in VA approved research, irrespective of Veteran status (VHA Directive 1200.05 paragraph 24).</a:t>
            </a:r>
          </a:p>
          <a:p>
            <a:pPr lvl="1"/>
            <a:r>
              <a:rPr lang="en-US" sz="2000" dirty="0">
                <a:solidFill>
                  <a:prstClr val="black"/>
                </a:solidFill>
              </a:rPr>
              <a:t>VA medical facilities shall provide necessary medical treatment to a research subject injured as a result of participation in a research project </a:t>
            </a:r>
            <a:r>
              <a:rPr lang="en-US" sz="2000" u="sng" dirty="0">
                <a:solidFill>
                  <a:srgbClr val="0000FF"/>
                </a:solidFill>
              </a:rPr>
              <a:t>approved by a VA Research and Development Committee</a:t>
            </a:r>
            <a:r>
              <a:rPr lang="en-US" sz="2000" dirty="0">
                <a:solidFill>
                  <a:prstClr val="black"/>
                </a:solidFill>
              </a:rPr>
              <a:t> and conducted under the supervision of one or more VA employees (38 CFR §17.85).</a:t>
            </a:r>
          </a:p>
          <a:p>
            <a:pPr lvl="1"/>
            <a:endParaRPr lang="en-US" sz="2000" dirty="0">
              <a:solidFill>
                <a:prstClr val="black"/>
              </a:solidFill>
            </a:endParaRPr>
          </a:p>
          <a:p>
            <a:pPr marL="857250" lvl="1" indent="-457200">
              <a:buFont typeface="Arial" pitchFamily="34" charset="0"/>
              <a:buAutoNum type="arabicParenBoth"/>
            </a:pPr>
            <a:endParaRPr lang="en-US" sz="1800" dirty="0">
              <a:solidFill>
                <a:prstClr val="black"/>
              </a:solidFill>
            </a:endParaRPr>
          </a:p>
          <a:p>
            <a:endParaRPr lang="en-US" dirty="0"/>
          </a:p>
        </p:txBody>
      </p:sp>
    </p:spTree>
    <p:extLst>
      <p:ext uri="{BB962C8B-B14F-4D97-AF65-F5344CB8AC3E}">
        <p14:creationId xmlns:p14="http://schemas.microsoft.com/office/powerpoint/2010/main" val="336165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a:extLst>
              <a:ext uri="{FF2B5EF4-FFF2-40B4-BE49-F238E27FC236}">
                <a16:creationId xmlns:a16="http://schemas.microsoft.com/office/drawing/2014/main" id="{F32ECD4C-85D4-4673-9128-919362C70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875" y="622847"/>
            <a:ext cx="5963334" cy="5909087"/>
          </a:xfrm>
          <a:prstGeom prst="rect">
            <a:avLst/>
          </a:prstGeom>
        </p:spPr>
      </p:pic>
      <p:sp>
        <p:nvSpPr>
          <p:cNvPr id="2" name="Slide Number Placeholder 1">
            <a:extLst>
              <a:ext uri="{FF2B5EF4-FFF2-40B4-BE49-F238E27FC236}">
                <a16:creationId xmlns:a16="http://schemas.microsoft.com/office/drawing/2014/main" id="{A0A527C5-D9D4-4B7E-9BAC-D00D9A99A5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AF51A-89D4-4CA9-B3EC-70151C00A104}"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726EFC6-1D13-4FD0-8F2D-C12AA46DC937}"/>
              </a:ext>
            </a:extLst>
          </p:cNvPr>
          <p:cNvGrpSpPr/>
          <p:nvPr/>
        </p:nvGrpSpPr>
        <p:grpSpPr>
          <a:xfrm>
            <a:off x="3406041" y="1150699"/>
            <a:ext cx="5028940" cy="4648545"/>
            <a:chOff x="1771460" y="2136575"/>
            <a:chExt cx="4408084" cy="4074650"/>
          </a:xfrm>
        </p:grpSpPr>
        <p:sp>
          <p:nvSpPr>
            <p:cNvPr id="8" name="TextBox 7">
              <a:extLst>
                <a:ext uri="{FF2B5EF4-FFF2-40B4-BE49-F238E27FC236}">
                  <a16:creationId xmlns:a16="http://schemas.microsoft.com/office/drawing/2014/main" id="{B5D8FAC7-6709-4A77-BB17-187CBF2745E5}"/>
                </a:ext>
              </a:extLst>
            </p:cNvPr>
            <p:cNvSpPr txBox="1"/>
            <p:nvPr/>
          </p:nvSpPr>
          <p:spPr>
            <a:xfrm>
              <a:off x="3206430" y="2136575"/>
              <a:ext cx="1447799" cy="728405"/>
            </a:xfrm>
            <a:prstGeom prst="rect">
              <a:avLst/>
            </a:prstGeom>
            <a:noFill/>
          </p:spPr>
          <p:txBody>
            <a:bodyPr wrap="square" rtlCol="0">
              <a:spAutoFit/>
            </a:bodyPr>
            <a:lstStyle/>
            <a:p>
              <a:pPr algn="ctr"/>
              <a:r>
                <a:rPr lang="en-US" sz="1200" b="1" dirty="0">
                  <a:solidFill>
                    <a:schemeClr val="bg2">
                      <a:lumMod val="10000"/>
                    </a:schemeClr>
                  </a:solidFill>
                </a:rPr>
                <a:t>Relevance of the Research to VA’s Mission and the Care of Veterans</a:t>
              </a:r>
            </a:p>
          </p:txBody>
        </p:sp>
        <p:sp>
          <p:nvSpPr>
            <p:cNvPr id="9" name="TextBox 8">
              <a:extLst>
                <a:ext uri="{FF2B5EF4-FFF2-40B4-BE49-F238E27FC236}">
                  <a16:creationId xmlns:a16="http://schemas.microsoft.com/office/drawing/2014/main" id="{6F357315-42D1-44E8-9540-7FA283CC135D}"/>
                </a:ext>
              </a:extLst>
            </p:cNvPr>
            <p:cNvSpPr txBox="1"/>
            <p:nvPr/>
          </p:nvSpPr>
          <p:spPr>
            <a:xfrm>
              <a:off x="4674513" y="3251999"/>
              <a:ext cx="1447799" cy="404669"/>
            </a:xfrm>
            <a:prstGeom prst="rect">
              <a:avLst/>
            </a:prstGeom>
            <a:noFill/>
          </p:spPr>
          <p:txBody>
            <a:bodyPr wrap="square" rtlCol="0">
              <a:spAutoFit/>
            </a:bodyPr>
            <a:lstStyle/>
            <a:p>
              <a:pPr algn="ctr"/>
              <a:r>
                <a:rPr lang="en-US" sz="1200" b="1" dirty="0">
                  <a:solidFill>
                    <a:schemeClr val="bg1"/>
                  </a:solidFill>
                </a:rPr>
                <a:t>Security of Research Laboratories</a:t>
              </a:r>
            </a:p>
          </p:txBody>
        </p:sp>
        <p:sp>
          <p:nvSpPr>
            <p:cNvPr id="10" name="TextBox 9">
              <a:extLst>
                <a:ext uri="{FF2B5EF4-FFF2-40B4-BE49-F238E27FC236}">
                  <a16:creationId xmlns:a16="http://schemas.microsoft.com/office/drawing/2014/main" id="{A7D09C1B-BD21-4B87-9266-54A7205E562C}"/>
                </a:ext>
              </a:extLst>
            </p:cNvPr>
            <p:cNvSpPr txBox="1"/>
            <p:nvPr/>
          </p:nvSpPr>
          <p:spPr>
            <a:xfrm>
              <a:off x="4731745" y="4818391"/>
              <a:ext cx="1447799" cy="890273"/>
            </a:xfrm>
            <a:prstGeom prst="rect">
              <a:avLst/>
            </a:prstGeom>
            <a:noFill/>
          </p:spPr>
          <p:txBody>
            <a:bodyPr wrap="square" rtlCol="0">
              <a:spAutoFit/>
            </a:bodyPr>
            <a:lstStyle/>
            <a:p>
              <a:pPr algn="ctr"/>
              <a:r>
                <a:rPr lang="en-US" sz="1200" b="1" dirty="0">
                  <a:solidFill>
                    <a:schemeClr val="bg1"/>
                  </a:solidFill>
                </a:rPr>
                <a:t>Security of VA Data, </a:t>
              </a:r>
            </a:p>
            <a:p>
              <a:pPr algn="ctr"/>
              <a:r>
                <a:rPr lang="en-US" sz="1200" b="1" dirty="0">
                  <a:solidFill>
                    <a:schemeClr val="bg1"/>
                  </a:solidFill>
                </a:rPr>
                <a:t>VA Sensitive Information, and Storage of Data and Specimens</a:t>
              </a:r>
            </a:p>
          </p:txBody>
        </p:sp>
        <p:sp>
          <p:nvSpPr>
            <p:cNvPr id="11" name="TextBox 10">
              <a:extLst>
                <a:ext uri="{FF2B5EF4-FFF2-40B4-BE49-F238E27FC236}">
                  <a16:creationId xmlns:a16="http://schemas.microsoft.com/office/drawing/2014/main" id="{42D78C37-44EB-42C2-8DAC-B50088BBC410}"/>
                </a:ext>
              </a:extLst>
            </p:cNvPr>
            <p:cNvSpPr txBox="1"/>
            <p:nvPr/>
          </p:nvSpPr>
          <p:spPr>
            <a:xfrm>
              <a:off x="3265940" y="5806556"/>
              <a:ext cx="1447799" cy="404669"/>
            </a:xfrm>
            <a:prstGeom prst="rect">
              <a:avLst/>
            </a:prstGeom>
            <a:noFill/>
          </p:spPr>
          <p:txBody>
            <a:bodyPr wrap="square" rtlCol="0">
              <a:spAutoFit/>
            </a:bodyPr>
            <a:lstStyle/>
            <a:p>
              <a:pPr algn="ctr"/>
              <a:r>
                <a:rPr lang="en-US" sz="1200" b="1" dirty="0">
                  <a:solidFill>
                    <a:schemeClr val="bg1"/>
                  </a:solidFill>
                </a:rPr>
                <a:t>Scientific Merit of the Research Proposal</a:t>
              </a:r>
            </a:p>
          </p:txBody>
        </p:sp>
        <p:sp>
          <p:nvSpPr>
            <p:cNvPr id="12" name="TextBox 11">
              <a:extLst>
                <a:ext uri="{FF2B5EF4-FFF2-40B4-BE49-F238E27FC236}">
                  <a16:creationId xmlns:a16="http://schemas.microsoft.com/office/drawing/2014/main" id="{0A78BC26-B84A-422B-9688-E648076DECBC}"/>
                </a:ext>
              </a:extLst>
            </p:cNvPr>
            <p:cNvSpPr txBox="1"/>
            <p:nvPr/>
          </p:nvSpPr>
          <p:spPr>
            <a:xfrm>
              <a:off x="1819556" y="4733095"/>
              <a:ext cx="1447799" cy="1052140"/>
            </a:xfrm>
            <a:prstGeom prst="rect">
              <a:avLst/>
            </a:prstGeom>
            <a:noFill/>
          </p:spPr>
          <p:txBody>
            <a:bodyPr wrap="square" rtlCol="0">
              <a:spAutoFit/>
            </a:bodyPr>
            <a:lstStyle/>
            <a:p>
              <a:pPr algn="ctr"/>
              <a:r>
                <a:rPr lang="en-US" sz="1200" b="1" dirty="0">
                  <a:solidFill>
                    <a:schemeClr val="bg1"/>
                  </a:solidFill>
                </a:rPr>
                <a:t>Availability of Required Resources, Investigator’s Time, and Appropriate Location to Conduct Research</a:t>
              </a:r>
            </a:p>
          </p:txBody>
        </p:sp>
        <p:sp>
          <p:nvSpPr>
            <p:cNvPr id="13" name="TextBox 12">
              <a:extLst>
                <a:ext uri="{FF2B5EF4-FFF2-40B4-BE49-F238E27FC236}">
                  <a16:creationId xmlns:a16="http://schemas.microsoft.com/office/drawing/2014/main" id="{05109FDE-BFB0-4951-BF84-0D9CBCC36C98}"/>
                </a:ext>
              </a:extLst>
            </p:cNvPr>
            <p:cNvSpPr txBox="1"/>
            <p:nvPr/>
          </p:nvSpPr>
          <p:spPr>
            <a:xfrm>
              <a:off x="1771460" y="2990290"/>
              <a:ext cx="1447799" cy="728405"/>
            </a:xfrm>
            <a:prstGeom prst="rect">
              <a:avLst/>
            </a:prstGeom>
            <a:noFill/>
          </p:spPr>
          <p:txBody>
            <a:bodyPr wrap="square" rtlCol="0">
              <a:spAutoFit/>
            </a:bodyPr>
            <a:lstStyle/>
            <a:p>
              <a:pPr algn="ctr"/>
              <a:r>
                <a:rPr lang="en-US" sz="1200" b="1" dirty="0">
                  <a:solidFill>
                    <a:schemeClr val="bg1"/>
                  </a:solidFill>
                </a:rPr>
                <a:t>Availability of Qualified Research Team Members, including Investigators</a:t>
              </a:r>
            </a:p>
          </p:txBody>
        </p:sp>
        <p:sp>
          <p:nvSpPr>
            <p:cNvPr id="14" name="TextBox 13">
              <a:extLst>
                <a:ext uri="{FF2B5EF4-FFF2-40B4-BE49-F238E27FC236}">
                  <a16:creationId xmlns:a16="http://schemas.microsoft.com/office/drawing/2014/main" id="{05D13F97-D9EF-4897-A0DD-B9DC86DE288B}"/>
                </a:ext>
              </a:extLst>
            </p:cNvPr>
            <p:cNvSpPr txBox="1"/>
            <p:nvPr/>
          </p:nvSpPr>
          <p:spPr>
            <a:xfrm>
              <a:off x="3104513" y="3638962"/>
              <a:ext cx="1651633" cy="1416342"/>
            </a:xfrm>
            <a:prstGeom prst="rect">
              <a:avLst/>
            </a:prstGeom>
            <a:noFill/>
          </p:spPr>
          <p:txBody>
            <a:bodyPr wrap="square" rtlCol="0">
              <a:spAutoFit/>
            </a:bodyPr>
            <a:lstStyle/>
            <a:p>
              <a:pPr algn="ctr"/>
              <a:r>
                <a:rPr lang="en-US" sz="1100" b="1" dirty="0"/>
                <a:t>Protection of Human Subjects and Implementation of Adequate Safety Measures for Research Subjects &amp; Personnel and </a:t>
              </a:r>
            </a:p>
            <a:p>
              <a:pPr algn="ctr"/>
              <a:r>
                <a:rPr lang="en-US" sz="1100" b="1" dirty="0"/>
                <a:t>Welfare of and Appropriate Use and Care of Animals </a:t>
              </a:r>
            </a:p>
            <a:p>
              <a:pPr algn="ctr"/>
              <a:r>
                <a:rPr lang="en-US" sz="1100" b="1" dirty="0"/>
                <a:t>in Research</a:t>
              </a:r>
            </a:p>
          </p:txBody>
        </p:sp>
      </p:grpSp>
      <p:cxnSp>
        <p:nvCxnSpPr>
          <p:cNvPr id="15" name="Straight Connector 14">
            <a:extLst>
              <a:ext uri="{FF2B5EF4-FFF2-40B4-BE49-F238E27FC236}">
                <a16:creationId xmlns:a16="http://schemas.microsoft.com/office/drawing/2014/main" id="{E53D69F6-409F-44A4-8252-5F073BDD6579}"/>
              </a:ext>
            </a:extLst>
          </p:cNvPr>
          <p:cNvCxnSpPr/>
          <p:nvPr/>
        </p:nvCxnSpPr>
        <p:spPr>
          <a:xfrm>
            <a:off x="3124200" y="168276"/>
            <a:ext cx="0" cy="6553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1952A7-4717-450A-915E-08337610E02E}"/>
              </a:ext>
            </a:extLst>
          </p:cNvPr>
          <p:cNvSpPr/>
          <p:nvPr/>
        </p:nvSpPr>
        <p:spPr>
          <a:xfrm>
            <a:off x="76791" y="2413824"/>
            <a:ext cx="3160487"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Tahoma" pitchFamily="34" charset="0"/>
                <a:ea typeface="ＭＳ Ｐゴシック" charset="0"/>
                <a:cs typeface="Tahoma" pitchFamily="34" charset="0"/>
              </a:rPr>
              <a:t>R&amp;D Committee Review of Research</a:t>
            </a:r>
            <a:endParaRPr kumimoji="0" lang="en-US" sz="1800" b="0" i="0" u="none" strike="noStrike" kern="0" cap="none" spc="0" normalizeH="0" baseline="0" noProof="0" dirty="0">
              <a:ln>
                <a:noFill/>
              </a:ln>
              <a:effectLst/>
              <a:uLnTx/>
              <a:uFillTx/>
            </a:endParaRPr>
          </a:p>
        </p:txBody>
      </p:sp>
      <p:sp>
        <p:nvSpPr>
          <p:cNvPr id="18" name="Rectangle 17">
            <a:extLst>
              <a:ext uri="{FF2B5EF4-FFF2-40B4-BE49-F238E27FC236}">
                <a16:creationId xmlns:a16="http://schemas.microsoft.com/office/drawing/2014/main" id="{65113B94-3C4B-4431-8AAD-982C36B6B05B}"/>
              </a:ext>
            </a:extLst>
          </p:cNvPr>
          <p:cNvSpPr/>
          <p:nvPr/>
        </p:nvSpPr>
        <p:spPr>
          <a:xfrm>
            <a:off x="3225580" y="6385484"/>
            <a:ext cx="3201582" cy="338554"/>
          </a:xfrm>
          <a:prstGeom prst="rect">
            <a:avLst/>
          </a:prstGeom>
        </p:spPr>
        <p:txBody>
          <a:bodyPr wrap="none">
            <a:spAutoFit/>
          </a:bodyPr>
          <a:lstStyle/>
          <a:p>
            <a:r>
              <a:rPr lang="en-US" sz="1600" dirty="0"/>
              <a:t>VHA Directive 1200.01 Paragraph 12</a:t>
            </a:r>
          </a:p>
        </p:txBody>
      </p:sp>
      <p:sp>
        <p:nvSpPr>
          <p:cNvPr id="19" name="Oval 18">
            <a:extLst>
              <a:ext uri="{FF2B5EF4-FFF2-40B4-BE49-F238E27FC236}">
                <a16:creationId xmlns:a16="http://schemas.microsoft.com/office/drawing/2014/main" id="{36D41C70-5129-4CF7-9E1E-1B0179026FDF}"/>
              </a:ext>
            </a:extLst>
          </p:cNvPr>
          <p:cNvSpPr/>
          <p:nvPr/>
        </p:nvSpPr>
        <p:spPr>
          <a:xfrm>
            <a:off x="4826371" y="438505"/>
            <a:ext cx="2285995"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AC7B1A-6C0E-4628-9704-F2EAB0A17CF9}"/>
              </a:ext>
            </a:extLst>
          </p:cNvPr>
          <p:cNvSpPr/>
          <p:nvPr/>
        </p:nvSpPr>
        <p:spPr>
          <a:xfrm>
            <a:off x="3276972" y="122381"/>
            <a:ext cx="5867025" cy="702041"/>
          </a:xfrm>
          <a:prstGeom prst="rect">
            <a:avLst/>
          </a:prstGeom>
        </p:spPr>
        <p:txBody>
          <a:bodyPr wrap="square">
            <a:spAutoFit/>
          </a:bodyPr>
          <a:lstStyle/>
          <a:p>
            <a:r>
              <a:rPr lang="en-US" sz="2000" dirty="0"/>
              <a:t>Reviews by the R&amp;D Committee and its subcommittees must ensure the following:</a:t>
            </a:r>
          </a:p>
        </p:txBody>
      </p:sp>
    </p:spTree>
    <p:extLst>
      <p:ext uri="{BB962C8B-B14F-4D97-AF65-F5344CB8AC3E}">
        <p14:creationId xmlns:p14="http://schemas.microsoft.com/office/powerpoint/2010/main" val="35087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flag&#10;&#10;Description automatically generated">
            <a:extLst>
              <a:ext uri="{FF2B5EF4-FFF2-40B4-BE49-F238E27FC236}">
                <a16:creationId xmlns:a16="http://schemas.microsoft.com/office/drawing/2014/main" id="{4F35E51B-543B-457F-9325-E956DECB8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 y="3418462"/>
            <a:ext cx="4569204" cy="3436041"/>
          </a:xfrm>
          <a:prstGeom prst="rect">
            <a:avLst/>
          </a:prstGeom>
        </p:spPr>
      </p:pic>
      <p:sp>
        <p:nvSpPr>
          <p:cNvPr id="2" name="Title 1">
            <a:extLst>
              <a:ext uri="{FF2B5EF4-FFF2-40B4-BE49-F238E27FC236}">
                <a16:creationId xmlns:a16="http://schemas.microsoft.com/office/drawing/2014/main" id="{0DDB2FE6-B0E2-4AFE-9923-7A1D23E76783}"/>
              </a:ext>
            </a:extLst>
          </p:cNvPr>
          <p:cNvSpPr>
            <a:spLocks noGrp="1"/>
          </p:cNvSpPr>
          <p:nvPr>
            <p:ph type="title"/>
          </p:nvPr>
        </p:nvSpPr>
        <p:spPr/>
        <p:txBody>
          <a:bodyPr/>
          <a:lstStyle/>
          <a:p>
            <a:r>
              <a:rPr lang="en-US" dirty="0"/>
              <a:t>VA Mission</a:t>
            </a:r>
          </a:p>
        </p:txBody>
      </p:sp>
      <p:sp>
        <p:nvSpPr>
          <p:cNvPr id="3" name="Content Placeholder 2">
            <a:extLst>
              <a:ext uri="{FF2B5EF4-FFF2-40B4-BE49-F238E27FC236}">
                <a16:creationId xmlns:a16="http://schemas.microsoft.com/office/drawing/2014/main" id="{1FE80EFE-8BE2-4F4C-B4A8-DA4288C0C05A}"/>
              </a:ext>
            </a:extLst>
          </p:cNvPr>
          <p:cNvSpPr>
            <a:spLocks noGrp="1"/>
          </p:cNvSpPr>
          <p:nvPr>
            <p:ph idx="1"/>
          </p:nvPr>
        </p:nvSpPr>
        <p:spPr/>
        <p:txBody>
          <a:bodyPr/>
          <a:lstStyle/>
          <a:p>
            <a:pPr marL="0" lvl="0" indent="0">
              <a:buNone/>
            </a:pPr>
            <a:r>
              <a:rPr lang="en-US" sz="2400" dirty="0">
                <a:solidFill>
                  <a:prstClr val="black"/>
                </a:solidFill>
              </a:rPr>
              <a:t>To fulfill President Lincoln's promise "To care for him who shall have borne the battle, and for his widow, and his orphan" by serving and honoring the men and women who are America’s Veterans.</a:t>
            </a:r>
          </a:p>
          <a:p>
            <a:pPr lvl="0"/>
            <a:endParaRPr lang="en-US" sz="2400" dirty="0">
              <a:solidFill>
                <a:prstClr val="black"/>
              </a:solidFill>
            </a:endParaRPr>
          </a:p>
          <a:p>
            <a:pPr marL="0" indent="0">
              <a:buNone/>
            </a:pPr>
            <a:endParaRPr lang="en-US" dirty="0"/>
          </a:p>
        </p:txBody>
      </p:sp>
      <p:pic>
        <p:nvPicPr>
          <p:cNvPr id="5" name="Picture 4" descr="A couple of people that are standing together in uniform&#10;&#10;Description automatically generated">
            <a:extLst>
              <a:ext uri="{FF2B5EF4-FFF2-40B4-BE49-F238E27FC236}">
                <a16:creationId xmlns:a16="http://schemas.microsoft.com/office/drawing/2014/main" id="{7820B46F-7823-4746-BF2B-E916E1024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715000"/>
            <a:ext cx="9065004" cy="1143000"/>
          </a:xfrm>
          <a:prstGeom prst="rect">
            <a:avLst/>
          </a:prstGeom>
        </p:spPr>
      </p:pic>
      <p:pic>
        <p:nvPicPr>
          <p:cNvPr id="4" name="Picture 3">
            <a:extLst>
              <a:ext uri="{FF2B5EF4-FFF2-40B4-BE49-F238E27FC236}">
                <a16:creationId xmlns:a16="http://schemas.microsoft.com/office/drawing/2014/main" id="{0284E06E-0A23-4B35-B437-178E241647D2}"/>
              </a:ext>
            </a:extLst>
          </p:cNvPr>
          <p:cNvPicPr>
            <a:picLocks noChangeAspect="1"/>
          </p:cNvPicPr>
          <p:nvPr/>
        </p:nvPicPr>
        <p:blipFill>
          <a:blip r:embed="rId5"/>
          <a:stretch>
            <a:fillRect/>
          </a:stretch>
        </p:blipFill>
        <p:spPr>
          <a:xfrm>
            <a:off x="4267604" y="3124575"/>
            <a:ext cx="4645688" cy="2590425"/>
          </a:xfrm>
          <a:prstGeom prst="rect">
            <a:avLst/>
          </a:prstGeom>
        </p:spPr>
      </p:pic>
      <p:sp>
        <p:nvSpPr>
          <p:cNvPr id="8" name="Rectangle 7">
            <a:extLst>
              <a:ext uri="{FF2B5EF4-FFF2-40B4-BE49-F238E27FC236}">
                <a16:creationId xmlns:a16="http://schemas.microsoft.com/office/drawing/2014/main" id="{8DE47350-3CBB-4BAC-B371-E4666F261FE7}"/>
              </a:ext>
            </a:extLst>
          </p:cNvPr>
          <p:cNvSpPr/>
          <p:nvPr/>
        </p:nvSpPr>
        <p:spPr>
          <a:xfrm>
            <a:off x="4542430" y="3320072"/>
            <a:ext cx="1514283" cy="400110"/>
          </a:xfrm>
          <a:prstGeom prst="rect">
            <a:avLst/>
          </a:prstGeom>
        </p:spPr>
        <p:txBody>
          <a:bodyPr wrap="square">
            <a:spAutoFit/>
          </a:bodyPr>
          <a:lstStyle/>
          <a:p>
            <a:r>
              <a:rPr lang="en-US" sz="1000" dirty="0">
                <a:solidFill>
                  <a:schemeClr val="bg1"/>
                </a:solidFill>
              </a:rPr>
              <a:t>Veterans Healthcare Administration </a:t>
            </a:r>
          </a:p>
        </p:txBody>
      </p:sp>
      <p:sp>
        <p:nvSpPr>
          <p:cNvPr id="9" name="Rectangle 8">
            <a:extLst>
              <a:ext uri="{FF2B5EF4-FFF2-40B4-BE49-F238E27FC236}">
                <a16:creationId xmlns:a16="http://schemas.microsoft.com/office/drawing/2014/main" id="{BD3DB7D4-DDDE-4002-9325-79B4F7F9DF1B}"/>
              </a:ext>
            </a:extLst>
          </p:cNvPr>
          <p:cNvSpPr/>
          <p:nvPr/>
        </p:nvSpPr>
        <p:spPr>
          <a:xfrm>
            <a:off x="6047452" y="3287656"/>
            <a:ext cx="2636261" cy="461665"/>
          </a:xfrm>
          <a:prstGeom prst="rect">
            <a:avLst/>
          </a:prstGeom>
        </p:spPr>
        <p:txBody>
          <a:bodyPr wrap="square">
            <a:spAutoFit/>
          </a:bodyPr>
          <a:lstStyle/>
          <a:p>
            <a:r>
              <a:rPr lang="en-US" sz="800" dirty="0"/>
              <a:t>is the largest integrated health care network in the United States, with 1,255 health care facilities serving 9 million enrolled Veterans each year.</a:t>
            </a:r>
          </a:p>
        </p:txBody>
      </p:sp>
      <p:sp>
        <p:nvSpPr>
          <p:cNvPr id="10" name="Rectangle 9">
            <a:extLst>
              <a:ext uri="{FF2B5EF4-FFF2-40B4-BE49-F238E27FC236}">
                <a16:creationId xmlns:a16="http://schemas.microsoft.com/office/drawing/2014/main" id="{D5C8C80D-2604-4C51-8963-DD239D9B3E4B}"/>
              </a:ext>
            </a:extLst>
          </p:cNvPr>
          <p:cNvSpPr/>
          <p:nvPr/>
        </p:nvSpPr>
        <p:spPr>
          <a:xfrm>
            <a:off x="4537881" y="3918417"/>
            <a:ext cx="1446593" cy="400110"/>
          </a:xfrm>
          <a:prstGeom prst="rect">
            <a:avLst/>
          </a:prstGeom>
        </p:spPr>
        <p:txBody>
          <a:bodyPr wrap="square">
            <a:spAutoFit/>
          </a:bodyPr>
          <a:lstStyle/>
          <a:p>
            <a:r>
              <a:rPr lang="en-US" sz="1000" dirty="0">
                <a:solidFill>
                  <a:schemeClr val="bg1"/>
                </a:solidFill>
              </a:rPr>
              <a:t>Veterans Benefits Administration </a:t>
            </a:r>
          </a:p>
        </p:txBody>
      </p:sp>
      <p:sp>
        <p:nvSpPr>
          <p:cNvPr id="11" name="Rectangle 10">
            <a:extLst>
              <a:ext uri="{FF2B5EF4-FFF2-40B4-BE49-F238E27FC236}">
                <a16:creationId xmlns:a16="http://schemas.microsoft.com/office/drawing/2014/main" id="{71DEB7D6-30F7-4572-8735-94285FE5D54A}"/>
              </a:ext>
            </a:extLst>
          </p:cNvPr>
          <p:cNvSpPr/>
          <p:nvPr/>
        </p:nvSpPr>
        <p:spPr>
          <a:xfrm>
            <a:off x="5999756" y="3906483"/>
            <a:ext cx="2802741" cy="461665"/>
          </a:xfrm>
          <a:prstGeom prst="rect">
            <a:avLst/>
          </a:prstGeom>
        </p:spPr>
        <p:txBody>
          <a:bodyPr wrap="square">
            <a:spAutoFit/>
          </a:bodyPr>
          <a:lstStyle/>
          <a:p>
            <a:r>
              <a:rPr lang="en-US" sz="800" dirty="0"/>
              <a:t>helps servicemembers transition out of military service, and assists with education, home loans, life insurance and much more.</a:t>
            </a:r>
          </a:p>
        </p:txBody>
      </p:sp>
      <p:sp>
        <p:nvSpPr>
          <p:cNvPr id="12" name="Rectangle 11">
            <a:extLst>
              <a:ext uri="{FF2B5EF4-FFF2-40B4-BE49-F238E27FC236}">
                <a16:creationId xmlns:a16="http://schemas.microsoft.com/office/drawing/2014/main" id="{441310D1-3F06-4BE4-959D-013FA8F2019D}"/>
              </a:ext>
            </a:extLst>
          </p:cNvPr>
          <p:cNvSpPr/>
          <p:nvPr/>
        </p:nvSpPr>
        <p:spPr>
          <a:xfrm>
            <a:off x="4290872" y="4561096"/>
            <a:ext cx="1625109" cy="400110"/>
          </a:xfrm>
          <a:prstGeom prst="rect">
            <a:avLst/>
          </a:prstGeom>
        </p:spPr>
        <p:txBody>
          <a:bodyPr wrap="square">
            <a:spAutoFit/>
          </a:bodyPr>
          <a:lstStyle/>
          <a:p>
            <a:pPr algn="ctr"/>
            <a:r>
              <a:rPr lang="en-US" sz="1000" dirty="0">
                <a:solidFill>
                  <a:schemeClr val="bg1"/>
                </a:solidFill>
              </a:rPr>
              <a:t>National Cemeteries Administration </a:t>
            </a:r>
          </a:p>
        </p:txBody>
      </p:sp>
      <p:sp>
        <p:nvSpPr>
          <p:cNvPr id="13" name="Rectangle 12">
            <a:extLst>
              <a:ext uri="{FF2B5EF4-FFF2-40B4-BE49-F238E27FC236}">
                <a16:creationId xmlns:a16="http://schemas.microsoft.com/office/drawing/2014/main" id="{84044FB1-582F-4A5D-90BC-BD0865CC31AD}"/>
              </a:ext>
            </a:extLst>
          </p:cNvPr>
          <p:cNvSpPr/>
          <p:nvPr/>
        </p:nvSpPr>
        <p:spPr>
          <a:xfrm>
            <a:off x="5969049" y="4455723"/>
            <a:ext cx="3052122" cy="584775"/>
          </a:xfrm>
          <a:prstGeom prst="rect">
            <a:avLst/>
          </a:prstGeom>
        </p:spPr>
        <p:txBody>
          <a:bodyPr wrap="square">
            <a:spAutoFit/>
          </a:bodyPr>
          <a:lstStyle/>
          <a:p>
            <a:r>
              <a:rPr lang="en-US" sz="800" dirty="0"/>
              <a:t>provides dignified burial services for Veterans and eligible family members by maintaining 142 cemeteries as national shrines and providing lasting tributes that commemorate their service and sacrifice to our nation.</a:t>
            </a:r>
          </a:p>
        </p:txBody>
      </p:sp>
      <p:sp>
        <p:nvSpPr>
          <p:cNvPr id="14" name="Rectangle 13">
            <a:extLst>
              <a:ext uri="{FF2B5EF4-FFF2-40B4-BE49-F238E27FC236}">
                <a16:creationId xmlns:a16="http://schemas.microsoft.com/office/drawing/2014/main" id="{CE30153B-5727-4B2B-B6C2-D1A12305B87A}"/>
              </a:ext>
            </a:extLst>
          </p:cNvPr>
          <p:cNvSpPr/>
          <p:nvPr/>
        </p:nvSpPr>
        <p:spPr>
          <a:xfrm>
            <a:off x="4484586" y="5255369"/>
            <a:ext cx="1499888" cy="246221"/>
          </a:xfrm>
          <a:prstGeom prst="rect">
            <a:avLst/>
          </a:prstGeom>
        </p:spPr>
        <p:txBody>
          <a:bodyPr wrap="square">
            <a:spAutoFit/>
          </a:bodyPr>
          <a:lstStyle/>
          <a:p>
            <a:r>
              <a:rPr lang="en-US" sz="1000" dirty="0">
                <a:solidFill>
                  <a:schemeClr val="bg1"/>
                </a:solidFill>
              </a:rPr>
              <a:t>VA’s Fourth Mission </a:t>
            </a:r>
          </a:p>
        </p:txBody>
      </p:sp>
      <p:sp>
        <p:nvSpPr>
          <p:cNvPr id="15" name="Rectangle 14">
            <a:extLst>
              <a:ext uri="{FF2B5EF4-FFF2-40B4-BE49-F238E27FC236}">
                <a16:creationId xmlns:a16="http://schemas.microsoft.com/office/drawing/2014/main" id="{194824C4-9BC0-44FE-A6FD-774E24DAD807}"/>
              </a:ext>
            </a:extLst>
          </p:cNvPr>
          <p:cNvSpPr/>
          <p:nvPr/>
        </p:nvSpPr>
        <p:spPr>
          <a:xfrm>
            <a:off x="5915981" y="5024537"/>
            <a:ext cx="3100031" cy="707886"/>
          </a:xfrm>
          <a:prstGeom prst="rect">
            <a:avLst/>
          </a:prstGeom>
        </p:spPr>
        <p:txBody>
          <a:bodyPr wrap="square">
            <a:spAutoFit/>
          </a:bodyPr>
          <a:lstStyle/>
          <a:p>
            <a:r>
              <a:rPr lang="en-US" sz="800" dirty="0"/>
              <a:t>is to improve the Nation’s preparedness for response to war, terrorism, national emergencies, and natural disasters by developing plans and taking actions to ensure continued service to veterans, as well as to support national, state, and local emergency management, public health, safety and homeland security efforts.</a:t>
            </a:r>
          </a:p>
        </p:txBody>
      </p:sp>
    </p:spTree>
    <p:extLst>
      <p:ext uri="{BB962C8B-B14F-4D97-AF65-F5344CB8AC3E}">
        <p14:creationId xmlns:p14="http://schemas.microsoft.com/office/powerpoint/2010/main" val="35602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ntoring Frequently Asked Questions">
            <a:extLst>
              <a:ext uri="{FF2B5EF4-FFF2-40B4-BE49-F238E27FC236}">
                <a16:creationId xmlns:a16="http://schemas.microsoft.com/office/drawing/2014/main" id="{11A28514-0B58-4847-86C3-7CB7715D2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267200"/>
            <a:ext cx="1574180" cy="16385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B96105-EDDB-4921-971A-C255908DB9E8}"/>
              </a:ext>
            </a:extLst>
          </p:cNvPr>
          <p:cNvSpPr>
            <a:spLocks noGrp="1"/>
          </p:cNvSpPr>
          <p:nvPr>
            <p:ph type="title"/>
          </p:nvPr>
        </p:nvSpPr>
        <p:spPr/>
        <p:txBody>
          <a:bodyPr/>
          <a:lstStyle/>
          <a:p>
            <a:r>
              <a:rPr lang="en-US" sz="2400" dirty="0"/>
              <a:t>Why is the R&amp;D Committee required to review and approve recruitment of non-Veterans in VA research instead of an Institutional Review Board (IRB)?</a:t>
            </a:r>
          </a:p>
        </p:txBody>
      </p:sp>
      <p:sp>
        <p:nvSpPr>
          <p:cNvPr id="3" name="Content Placeholder 2">
            <a:extLst>
              <a:ext uri="{FF2B5EF4-FFF2-40B4-BE49-F238E27FC236}">
                <a16:creationId xmlns:a16="http://schemas.microsoft.com/office/drawing/2014/main" id="{11FE91B8-0CDD-4C4D-AD73-33B78B2FB86C}"/>
              </a:ext>
            </a:extLst>
          </p:cNvPr>
          <p:cNvSpPr>
            <a:spLocks noGrp="1"/>
          </p:cNvSpPr>
          <p:nvPr>
            <p:ph idx="1"/>
          </p:nvPr>
        </p:nvSpPr>
        <p:spPr/>
        <p:txBody>
          <a:bodyPr/>
          <a:lstStyle/>
          <a:p>
            <a:pPr marL="0" lvl="0" indent="0">
              <a:buNone/>
            </a:pPr>
            <a:r>
              <a:rPr lang="en-US" sz="2000" dirty="0">
                <a:solidFill>
                  <a:prstClr val="black"/>
                </a:solidFill>
              </a:rPr>
              <a:t>“…The R&amp;D Committee is responsible for ensuring that all research in which the facility is engaged is </a:t>
            </a:r>
            <a:r>
              <a:rPr lang="en-US" sz="2000" b="1" dirty="0">
                <a:solidFill>
                  <a:prstClr val="black"/>
                </a:solidFill>
              </a:rPr>
              <a:t>consistent with the VA mission.  </a:t>
            </a:r>
            <a:r>
              <a:rPr lang="en-US" sz="2000" dirty="0">
                <a:solidFill>
                  <a:prstClr val="black"/>
                </a:solidFill>
              </a:rPr>
              <a:t>The evaluation of whether the inclusion of non-Veterans in a proposed VA research activity is consistent with meeting the VA mission cannot be delegated to an Institutional Review Board (IRB) because the evaluation </a:t>
            </a:r>
            <a:r>
              <a:rPr lang="en-US" sz="2000" b="1" dirty="0">
                <a:solidFill>
                  <a:prstClr val="black"/>
                </a:solidFill>
              </a:rPr>
              <a:t>is not a human subjects protections issue; it is an institutional evaluation.  </a:t>
            </a:r>
            <a:r>
              <a:rPr lang="en-US" sz="2000" dirty="0">
                <a:solidFill>
                  <a:prstClr val="black"/>
                </a:solidFill>
              </a:rPr>
              <a:t>In addition, VA conducts many exempt human subjects research activities that could involve non-Veterans.”</a:t>
            </a:r>
          </a:p>
          <a:p>
            <a:pPr marL="57150" lvl="0" indent="0">
              <a:buNone/>
            </a:pPr>
            <a:endParaRPr lang="en-US" sz="2000" dirty="0">
              <a:solidFill>
                <a:prstClr val="black"/>
              </a:solidFill>
            </a:endParaRPr>
          </a:p>
          <a:p>
            <a:pPr marL="57150" lvl="0" indent="0">
              <a:buNone/>
            </a:pPr>
            <a:endParaRPr lang="en-US" sz="2000" dirty="0">
              <a:solidFill>
                <a:prstClr val="black"/>
              </a:solidFill>
            </a:endParaRPr>
          </a:p>
          <a:p>
            <a:pPr marL="57150" lvl="0" indent="0">
              <a:buNone/>
            </a:pPr>
            <a:endParaRPr lang="en-US" sz="1800" dirty="0">
              <a:solidFill>
                <a:prstClr val="black"/>
              </a:solidFill>
            </a:endParaRPr>
          </a:p>
          <a:p>
            <a:pPr marL="57150" lvl="0" indent="0">
              <a:buNone/>
            </a:pPr>
            <a:r>
              <a:rPr lang="en-US" sz="1800" dirty="0">
                <a:solidFill>
                  <a:prstClr val="black"/>
                </a:solidFill>
                <a:hlinkClick r:id="rId4"/>
              </a:rPr>
              <a:t>VHA Directive 1200.01, Research and Development Committee:  FAQ #3 </a:t>
            </a:r>
            <a:endParaRPr lang="en-US" sz="1800" dirty="0">
              <a:solidFill>
                <a:prstClr val="black"/>
              </a:solidFill>
            </a:endParaRPr>
          </a:p>
          <a:p>
            <a:pPr marL="0" indent="0">
              <a:buNone/>
            </a:pPr>
            <a:endParaRPr lang="en-US" sz="2000" dirty="0"/>
          </a:p>
        </p:txBody>
      </p:sp>
    </p:spTree>
    <p:extLst>
      <p:ext uri="{BB962C8B-B14F-4D97-AF65-F5344CB8AC3E}">
        <p14:creationId xmlns:p14="http://schemas.microsoft.com/office/powerpoint/2010/main" val="395830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0611-E5CF-47A3-8749-47233078BF7F}"/>
              </a:ext>
            </a:extLst>
          </p:cNvPr>
          <p:cNvSpPr>
            <a:spLocks noGrp="1"/>
          </p:cNvSpPr>
          <p:nvPr>
            <p:ph type="title"/>
          </p:nvPr>
        </p:nvSpPr>
        <p:spPr/>
        <p:txBody>
          <a:bodyPr/>
          <a:lstStyle/>
          <a:p>
            <a:r>
              <a:rPr lang="en-US" dirty="0"/>
              <a:t>Veteran Definition</a:t>
            </a:r>
          </a:p>
        </p:txBody>
      </p:sp>
      <p:sp>
        <p:nvSpPr>
          <p:cNvPr id="3" name="Content Placeholder 2">
            <a:extLst>
              <a:ext uri="{FF2B5EF4-FFF2-40B4-BE49-F238E27FC236}">
                <a16:creationId xmlns:a16="http://schemas.microsoft.com/office/drawing/2014/main" id="{36A99B48-7034-452A-947B-C22E83F5AB85}"/>
              </a:ext>
            </a:extLst>
          </p:cNvPr>
          <p:cNvSpPr>
            <a:spLocks noGrp="1"/>
          </p:cNvSpPr>
          <p:nvPr>
            <p:ph idx="1"/>
          </p:nvPr>
        </p:nvSpPr>
        <p:spPr/>
        <p:txBody>
          <a:bodyPr/>
          <a:lstStyle/>
          <a:p>
            <a:r>
              <a:rPr lang="en-US" sz="2000" dirty="0">
                <a:solidFill>
                  <a:prstClr val="black"/>
                </a:solidFill>
              </a:rPr>
              <a:t>VA research focuses on health issues that affect Veterans.  </a:t>
            </a:r>
          </a:p>
          <a:p>
            <a:r>
              <a:rPr lang="en-US" sz="2000" dirty="0">
                <a:solidFill>
                  <a:prstClr val="black"/>
                </a:solidFill>
              </a:rPr>
              <a:t>A Veteran as defined in 38 U.S. Code §101(2) </a:t>
            </a:r>
            <a:r>
              <a:rPr lang="en-US" sz="2000" i="1" dirty="0">
                <a:solidFill>
                  <a:prstClr val="black"/>
                </a:solidFill>
              </a:rPr>
              <a:t>“. . . means a person who served in the active military, naval, or air service, and who was discharged or released therefrom under conditions other than dishonorable.”</a:t>
            </a:r>
            <a:r>
              <a:rPr lang="en-US" sz="2000" dirty="0">
                <a:solidFill>
                  <a:prstClr val="black"/>
                </a:solidFill>
              </a:rPr>
              <a:t>  </a:t>
            </a:r>
          </a:p>
          <a:p>
            <a:r>
              <a:rPr lang="en-US" sz="2000" b="1" i="1" dirty="0">
                <a:solidFill>
                  <a:prstClr val="black"/>
                </a:solidFill>
              </a:rPr>
              <a:t>Examples of Non-Veterans</a:t>
            </a:r>
          </a:p>
          <a:p>
            <a:pPr lvl="1"/>
            <a:r>
              <a:rPr lang="en-US" sz="1800" dirty="0">
                <a:solidFill>
                  <a:prstClr val="black"/>
                </a:solidFill>
              </a:rPr>
              <a:t>People who do not otherwise meet the definition of a Veteran, to include:</a:t>
            </a:r>
          </a:p>
          <a:p>
            <a:pPr lvl="2"/>
            <a:r>
              <a:rPr lang="en-US" sz="1600" dirty="0">
                <a:solidFill>
                  <a:prstClr val="black"/>
                </a:solidFill>
              </a:rPr>
              <a:t>Caregivers</a:t>
            </a:r>
          </a:p>
          <a:p>
            <a:pPr lvl="2"/>
            <a:r>
              <a:rPr lang="en-US" sz="1600" dirty="0">
                <a:solidFill>
                  <a:prstClr val="black"/>
                </a:solidFill>
              </a:rPr>
              <a:t>Providers</a:t>
            </a:r>
          </a:p>
          <a:p>
            <a:pPr lvl="2"/>
            <a:r>
              <a:rPr lang="en-US" sz="1600" dirty="0">
                <a:solidFill>
                  <a:prstClr val="black"/>
                </a:solidFill>
              </a:rPr>
              <a:t>Employees</a:t>
            </a:r>
          </a:p>
          <a:p>
            <a:pPr lvl="2"/>
            <a:r>
              <a:rPr lang="en-US" sz="1600" dirty="0">
                <a:solidFill>
                  <a:prstClr val="black"/>
                </a:solidFill>
              </a:rPr>
              <a:t>Students</a:t>
            </a:r>
          </a:p>
          <a:p>
            <a:pPr marL="457200" lvl="1" indent="0">
              <a:buNone/>
            </a:pPr>
            <a:endParaRPr lang="en-US" sz="1800" dirty="0">
              <a:solidFill>
                <a:prstClr val="black"/>
              </a:solidFill>
              <a:highlight>
                <a:srgbClr val="FFFF00"/>
              </a:highlight>
            </a:endParaRPr>
          </a:p>
        </p:txBody>
      </p:sp>
      <p:pic>
        <p:nvPicPr>
          <p:cNvPr id="7" name="Picture 6" descr="A picture containing wheel, puzzle&#10;&#10;Description automatically generated">
            <a:extLst>
              <a:ext uri="{FF2B5EF4-FFF2-40B4-BE49-F238E27FC236}">
                <a16:creationId xmlns:a16="http://schemas.microsoft.com/office/drawing/2014/main" id="{8C8F25BB-5ABE-44A2-95D9-A5F4A6EEF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711562"/>
            <a:ext cx="2143125" cy="2143125"/>
          </a:xfrm>
          <a:prstGeom prst="rect">
            <a:avLst/>
          </a:prstGeom>
        </p:spPr>
      </p:pic>
    </p:spTree>
    <p:extLst>
      <p:ext uri="{BB962C8B-B14F-4D97-AF65-F5344CB8AC3E}">
        <p14:creationId xmlns:p14="http://schemas.microsoft.com/office/powerpoint/2010/main" val="70463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8C8-AB58-4715-A6A3-8EB246484A8D}"/>
              </a:ext>
            </a:extLst>
          </p:cNvPr>
          <p:cNvSpPr>
            <a:spLocks noGrp="1"/>
          </p:cNvSpPr>
          <p:nvPr>
            <p:ph type="title"/>
          </p:nvPr>
        </p:nvSpPr>
        <p:spPr/>
        <p:txBody>
          <a:bodyPr/>
          <a:lstStyle/>
          <a:p>
            <a:r>
              <a:rPr lang="en-US" dirty="0"/>
              <a:t>Eligible versus not eligible</a:t>
            </a:r>
          </a:p>
        </p:txBody>
      </p:sp>
      <p:sp>
        <p:nvSpPr>
          <p:cNvPr id="3" name="Content Placeholder 2">
            <a:extLst>
              <a:ext uri="{FF2B5EF4-FFF2-40B4-BE49-F238E27FC236}">
                <a16:creationId xmlns:a16="http://schemas.microsoft.com/office/drawing/2014/main" id="{64D5B1C8-8CFE-45C5-83EE-09091E8B8749}"/>
              </a:ext>
            </a:extLst>
          </p:cNvPr>
          <p:cNvSpPr>
            <a:spLocks noGrp="1"/>
          </p:cNvSpPr>
          <p:nvPr>
            <p:ph idx="1"/>
          </p:nvPr>
        </p:nvSpPr>
        <p:spPr/>
        <p:txBody>
          <a:bodyPr/>
          <a:lstStyle/>
          <a:p>
            <a:r>
              <a:rPr lang="en-US" dirty="0"/>
              <a:t>Veteran who is </a:t>
            </a:r>
            <a:r>
              <a:rPr lang="en-US" b="1" dirty="0"/>
              <a:t>eligible</a:t>
            </a:r>
            <a:r>
              <a:rPr lang="en-US" dirty="0"/>
              <a:t> for VHA care</a:t>
            </a:r>
          </a:p>
          <a:p>
            <a:pPr lvl="1"/>
            <a:r>
              <a:rPr lang="en-US" dirty="0"/>
              <a:t>&gt;29% disability by VBA – eligible</a:t>
            </a:r>
          </a:p>
          <a:p>
            <a:pPr lvl="1"/>
            <a:endParaRPr lang="en-US" dirty="0"/>
          </a:p>
          <a:p>
            <a:r>
              <a:rPr lang="en-US" dirty="0"/>
              <a:t>Veteran who is </a:t>
            </a:r>
            <a:r>
              <a:rPr lang="en-US" b="1" dirty="0"/>
              <a:t>NOT eligible </a:t>
            </a:r>
            <a:r>
              <a:rPr lang="en-US" dirty="0"/>
              <a:t>for VHA Care</a:t>
            </a:r>
          </a:p>
          <a:p>
            <a:pPr lvl="1"/>
            <a:r>
              <a:rPr lang="en-US" dirty="0"/>
              <a:t>&lt;30% disability by VBA – not eligible</a:t>
            </a:r>
          </a:p>
          <a:p>
            <a:pPr lvl="1"/>
            <a:endParaRPr lang="en-US" dirty="0"/>
          </a:p>
          <a:p>
            <a:pPr marL="0" indent="0">
              <a:buNone/>
            </a:pPr>
            <a:r>
              <a:rPr lang="en-US" dirty="0"/>
              <a:t>Consider eligibility of the Veteran!  Eligibility determination can be a 3-6 month-long process.</a:t>
            </a:r>
          </a:p>
        </p:txBody>
      </p:sp>
    </p:spTree>
    <p:extLst>
      <p:ext uri="{BB962C8B-B14F-4D97-AF65-F5344CB8AC3E}">
        <p14:creationId xmlns:p14="http://schemas.microsoft.com/office/powerpoint/2010/main" val="4104489618"/>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24997</TotalTime>
  <Words>3078</Words>
  <Application>Microsoft Office PowerPoint</Application>
  <PresentationFormat>On-screen Show (4:3)</PresentationFormat>
  <Paragraphs>277</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Bitter</vt:lpstr>
      <vt:lpstr>Calibri</vt:lpstr>
      <vt:lpstr>Calibri Light</vt:lpstr>
      <vt:lpstr>Georgia</vt:lpstr>
      <vt:lpstr>Tahoma</vt:lpstr>
      <vt:lpstr>PPT_VHA_Template</vt:lpstr>
      <vt:lpstr>Office Theme</vt:lpstr>
      <vt:lpstr>           R&amp;D Committee Workshop Series: Review and Approval of Non-Veterans in VA Research </vt:lpstr>
      <vt:lpstr>Objectives</vt:lpstr>
      <vt:lpstr>VA Research</vt:lpstr>
      <vt:lpstr>VA Research  (continued)</vt:lpstr>
      <vt:lpstr>PowerPoint Presentation</vt:lpstr>
      <vt:lpstr>VA Mission</vt:lpstr>
      <vt:lpstr>Why is the R&amp;D Committee required to review and approve recruitment of non-Veterans in VA research instead of an Institutional Review Board (IRB)?</vt:lpstr>
      <vt:lpstr>Veteran Definition</vt:lpstr>
      <vt:lpstr>Eligible versus not eligible</vt:lpstr>
      <vt:lpstr>Mental Health Care Exception</vt:lpstr>
      <vt:lpstr>Is specific R&amp;DC approval required?</vt:lpstr>
      <vt:lpstr>Can the R&amp;D Committee Use the Designated Review Process to Approve the Inclusion of Non- Veterans? </vt:lpstr>
      <vt:lpstr>Under what circumstances can Non-Veterans be recruited for VA research?</vt:lpstr>
      <vt:lpstr>Non-Veterans that Receive Treatment at the VA under VA’s Fourth Mission</vt:lpstr>
      <vt:lpstr>VA Employees Participating in VA-Conducted COVID-19 Research Studies</vt:lpstr>
      <vt:lpstr>VA Employees Participating in VA-Conducted COVID-19 Research Studies</vt:lpstr>
      <vt:lpstr>Creating a Medical Record for a non-Veteran</vt:lpstr>
      <vt:lpstr>Providing Non-Veterans with a Notice of Privacy Practices and Receiving Acknowledgement</vt:lpstr>
      <vt:lpstr>Requests for R&amp;D Committee Approval of Recruitment of Non-Veterans:  R&amp;D Committee Non-Veteran Application</vt:lpstr>
      <vt:lpstr>Requests for R&amp;D Committee Approval of Recruitment of Non-Veterans:  R&amp;D Committee Non-Veteran Application</vt:lpstr>
      <vt:lpstr>Requests for R&amp;D Committee Approval of Recruitment of Non-Veterans:  R&amp;D Committee Non-Veteran Application</vt:lpstr>
      <vt:lpstr>Requests for R&amp;D Committee Approval of Recruitment of Non-Veterans:  R&amp;D Committee Non-Veteran Application</vt:lpstr>
      <vt:lpstr>Let’s Talk Money - Who Pays for What When a Research-Related Injury Occurs?</vt:lpstr>
      <vt:lpstr>Payment of Research Related Injuries:   Unfunded Studies and Studies where Sponsor does not Cover Research-Related Injuries</vt:lpstr>
      <vt:lpstr>Payment of Research-Related Injuries for Non-Veterans:  Funded Studies</vt:lpstr>
      <vt:lpstr>Practical Considerations and Strategies for Navigating Approval of non-Veterans in VA Research:  R&amp;D Committee</vt:lpstr>
      <vt:lpstr>Practical Considerations and Strategies for Navigating Approval of non-Veterans in VA Research:  IRB</vt:lpstr>
      <vt:lpstr>Practical Considerations and Strategies for Navigating Approval of non-Veterans in VA Research: IRB (continued)</vt:lpstr>
      <vt:lpstr> </vt:lpstr>
      <vt:lpstr>Resources for Information about ORD Policy and Guidance on Human Subjects Research</vt:lpstr>
      <vt:lpstr>Resources for Information about ORD Policy and Guidance on Human Subjects Research</vt:lpstr>
      <vt:lpstr>Research and Development Committee Workshop Series</vt:lpstr>
      <vt:lpstr>Important Links</vt:lpstr>
      <vt:lpstr>AVAILABILITY OF RECORDING</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Committee Workshop:  Review and Approval of Non-Veterans in VA Research</dc:title>
  <dc:subject>R&amp;D Committee Workshop:  Review and Approval of Non-Veterans in VA Research</dc:subject>
  <dc:creator>Duche, Soundia</dc:creator>
  <cp:keywords>R&amp;D Committee Workshop:  Review and Approval of Non-Veterans in VA Research</cp:keywords>
  <cp:lastModifiedBy>Rivera, Portia T</cp:lastModifiedBy>
  <cp:revision>1137</cp:revision>
  <cp:lastPrinted>2020-10-16T03:27:29Z</cp:lastPrinted>
  <dcterms:created xsi:type="dcterms:W3CDTF">2013-05-15T16:43:55Z</dcterms:created>
  <dcterms:modified xsi:type="dcterms:W3CDTF">2020-10-23T15:51:08Z</dcterms:modified>
</cp:coreProperties>
</file>